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62" r:id="rId3"/>
    <p:sldId id="261" r:id="rId4"/>
    <p:sldId id="264" r:id="rId5"/>
    <p:sldId id="268" r:id="rId6"/>
    <p:sldId id="266" r:id="rId7"/>
    <p:sldId id="273" r:id="rId8"/>
    <p:sldId id="274" r:id="rId9"/>
    <p:sldId id="276" r:id="rId10"/>
    <p:sldId id="277" r:id="rId11"/>
    <p:sldId id="275" r:id="rId12"/>
    <p:sldId id="279" r:id="rId1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53"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18/02/2018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18/02/2018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18/02/2018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18/02/2018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t>18/02/2018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F49D355-16BD-4E45-BD9A-5EA878CF7CBD}" type="datetimeFigureOut">
              <a:rPr lang="it-IT" smtClean="0"/>
              <a:t>18/02/2018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F49D355-16BD-4E45-BD9A-5EA878CF7CBD}" type="datetimeFigureOut">
              <a:rPr lang="it-IT" smtClean="0"/>
              <a:t>18/02/2018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F49D355-16BD-4E45-BD9A-5EA878CF7CBD}" type="datetimeFigureOut">
              <a:rPr lang="it-IT" smtClean="0"/>
              <a:t>18/02/2018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t>18/02/2018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18/02/2018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18/02/2018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D355-16BD-4E45-BD9A-5EA878CF7CBD}" type="datetimeFigureOut">
              <a:rPr lang="it-IT" smtClean="0"/>
              <a:t>18/02/2018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isultati immagini per i canti della grande guerra"/>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8274" y="1556792"/>
            <a:ext cx="7823904" cy="29523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8704" t="54698" r="40231" b="34647"/>
          <a:stretch/>
        </p:blipFill>
        <p:spPr bwMode="auto">
          <a:xfrm>
            <a:off x="-10658" y="4353390"/>
            <a:ext cx="9154658" cy="2701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descr="ISTITUTO COMPRENSIVO CROSIA MIRTO (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8" y="0"/>
            <a:ext cx="9144001" cy="1556792"/>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6948264" y="6525344"/>
            <a:ext cx="2304256" cy="369332"/>
          </a:xfrm>
          <a:prstGeom prst="rect">
            <a:avLst/>
          </a:prstGeom>
          <a:noFill/>
        </p:spPr>
        <p:txBody>
          <a:bodyPr wrap="square" rtlCol="0">
            <a:spAutoFit/>
          </a:bodyPr>
          <a:lstStyle/>
          <a:p>
            <a:r>
              <a:rPr lang="it-IT" dirty="0" smtClean="0"/>
              <a:t>Transizione manuale</a:t>
            </a:r>
            <a:endParaRPr lang="it-IT" dirty="0"/>
          </a:p>
        </p:txBody>
      </p:sp>
    </p:spTree>
    <p:extLst>
      <p:ext uri="{BB962C8B-B14F-4D97-AF65-F5344CB8AC3E}">
        <p14:creationId xmlns:p14="http://schemas.microsoft.com/office/powerpoint/2010/main" val="24274061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tente\Desktop\1 guerra mondiale circ cult\foto cir 1 guerra\IMG-20180218-WA0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81000"/>
            <a:ext cx="10160000" cy="7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4514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tente\Desktop\1 guerra mondiale circ cult\foto cir 1 guerra\IMG-20180218-WA0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81000"/>
            <a:ext cx="10160000" cy="7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2714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isultati immagini per i canti della grande guerra"/>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8274" y="1556792"/>
            <a:ext cx="7823904" cy="29523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8704" t="54698" r="40231" b="34647"/>
          <a:stretch/>
        </p:blipFill>
        <p:spPr bwMode="auto">
          <a:xfrm>
            <a:off x="-10658" y="4353390"/>
            <a:ext cx="9154658" cy="2701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descr="ISTITUTO COMPRENSIVO CROSIA MIRTO (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8" y="0"/>
            <a:ext cx="9144001" cy="155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1964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559"/>
            <a:ext cx="4860032" cy="6872559"/>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4860032" y="-14559"/>
            <a:ext cx="4104456" cy="6740307"/>
          </a:xfrm>
          <a:prstGeom prst="rect">
            <a:avLst/>
          </a:prstGeom>
          <a:noFill/>
        </p:spPr>
        <p:txBody>
          <a:bodyPr wrap="square" rtlCol="0">
            <a:spAutoFit/>
          </a:bodyPr>
          <a:lstStyle/>
          <a:p>
            <a:r>
              <a:rPr lang="it-IT" sz="3600" b="1" dirty="0">
                <a:solidFill>
                  <a:srgbClr val="FF0000"/>
                </a:solidFill>
                <a:effectLst>
                  <a:outerShdw blurRad="38100" dist="38100" dir="2700000" algn="tl">
                    <a:srgbClr val="000000">
                      <a:alpha val="43137"/>
                    </a:srgbClr>
                  </a:outerShdw>
                </a:effectLst>
              </a:rPr>
              <a:t>Canto nato durante il </a:t>
            </a:r>
            <a:r>
              <a:rPr lang="it-IT" sz="3600" b="1" dirty="0" smtClean="0">
                <a:solidFill>
                  <a:srgbClr val="FF0000"/>
                </a:solidFill>
                <a:effectLst>
                  <a:outerShdw blurRad="38100" dist="38100" dir="2700000" algn="tl">
                    <a:srgbClr val="000000">
                      <a:alpha val="43137"/>
                    </a:srgbClr>
                  </a:outerShdw>
                </a:effectLst>
              </a:rPr>
              <a:t>Risorgimento</a:t>
            </a:r>
            <a:r>
              <a:rPr lang="it-IT" sz="3600" b="1" dirty="0">
                <a:solidFill>
                  <a:srgbClr val="FF0000"/>
                </a:solidFill>
                <a:effectLst>
                  <a:outerShdw blurRad="38100" dist="38100" dir="2700000" algn="tl">
                    <a:srgbClr val="000000">
                      <a:alpha val="43137"/>
                    </a:srgbClr>
                  </a:outerShdw>
                </a:effectLst>
              </a:rPr>
              <a:t>, che successivamente venne cantato nelle guerre che sono seguite. </a:t>
            </a:r>
            <a:r>
              <a:rPr lang="it-IT" sz="3600" b="1" dirty="0" smtClean="0">
                <a:solidFill>
                  <a:srgbClr val="FF0000"/>
                </a:solidFill>
                <a:effectLst>
                  <a:outerShdw blurRad="38100" dist="38100" dir="2700000" algn="tl">
                    <a:srgbClr val="000000">
                      <a:alpha val="43137"/>
                    </a:srgbClr>
                  </a:outerShdw>
                </a:effectLst>
              </a:rPr>
              <a:t>Per </a:t>
            </a:r>
            <a:r>
              <a:rPr lang="it-IT" sz="3600" b="1" dirty="0">
                <a:solidFill>
                  <a:srgbClr val="FF0000"/>
                </a:solidFill>
                <a:effectLst>
                  <a:outerShdw blurRad="38100" dist="38100" dir="2700000" algn="tl">
                    <a:srgbClr val="000000">
                      <a:alpha val="43137"/>
                    </a:srgbClr>
                  </a:outerShdw>
                </a:effectLst>
              </a:rPr>
              <a:t>i soldati </a:t>
            </a:r>
            <a:r>
              <a:rPr lang="it-IT" sz="3600" b="1" dirty="0" smtClean="0">
                <a:solidFill>
                  <a:srgbClr val="FF0000"/>
                </a:solidFill>
                <a:effectLst>
                  <a:outerShdw blurRad="38100" dist="38100" dir="2700000" algn="tl">
                    <a:srgbClr val="000000">
                      <a:alpha val="43137"/>
                    </a:srgbClr>
                  </a:outerShdw>
                </a:effectLst>
              </a:rPr>
              <a:t>questa </a:t>
            </a:r>
            <a:r>
              <a:rPr lang="it-IT" sz="3600" b="1" dirty="0">
                <a:solidFill>
                  <a:srgbClr val="FF0000"/>
                </a:solidFill>
                <a:effectLst>
                  <a:outerShdw blurRad="38100" dist="38100" dir="2700000" algn="tl">
                    <a:srgbClr val="000000">
                      <a:alpha val="43137"/>
                    </a:srgbClr>
                  </a:outerShdw>
                </a:effectLst>
              </a:rPr>
              <a:t>canzone </a:t>
            </a:r>
            <a:r>
              <a:rPr lang="it-IT" sz="3600" b="1" dirty="0" smtClean="0">
                <a:solidFill>
                  <a:srgbClr val="FF0000"/>
                </a:solidFill>
                <a:effectLst>
                  <a:outerShdw blurRad="38100" dist="38100" dir="2700000" algn="tl">
                    <a:srgbClr val="000000">
                      <a:alpha val="43137"/>
                    </a:srgbClr>
                  </a:outerShdw>
                </a:effectLst>
              </a:rPr>
              <a:t>serviva </a:t>
            </a:r>
            <a:r>
              <a:rPr lang="it-IT" sz="3600" b="1" dirty="0">
                <a:solidFill>
                  <a:srgbClr val="FF0000"/>
                </a:solidFill>
                <a:effectLst>
                  <a:outerShdw blurRad="38100" dist="38100" dir="2700000" algn="tl">
                    <a:srgbClr val="000000">
                      <a:alpha val="43137"/>
                    </a:srgbClr>
                  </a:outerShdw>
                </a:effectLst>
              </a:rPr>
              <a:t>a </a:t>
            </a:r>
            <a:r>
              <a:rPr lang="it-IT" sz="3600" b="1" dirty="0" smtClean="0">
                <a:solidFill>
                  <a:srgbClr val="FF0000"/>
                </a:solidFill>
                <a:effectLst>
                  <a:outerShdw blurRad="38100" dist="38100" dir="2700000" algn="tl">
                    <a:srgbClr val="000000">
                      <a:alpha val="43137"/>
                    </a:srgbClr>
                  </a:outerShdw>
                </a:effectLst>
              </a:rPr>
              <a:t>esprimere alla </a:t>
            </a:r>
            <a:r>
              <a:rPr lang="it-IT" sz="3600" b="1" dirty="0">
                <a:solidFill>
                  <a:srgbClr val="FF0000"/>
                </a:solidFill>
                <a:effectLst>
                  <a:outerShdw blurRad="38100" dist="38100" dir="2700000" algn="tl">
                    <a:srgbClr val="000000">
                      <a:alpha val="43137"/>
                    </a:srgbClr>
                  </a:outerShdw>
                </a:effectLst>
              </a:rPr>
              <a:t>patria </a:t>
            </a:r>
            <a:r>
              <a:rPr lang="it-IT" sz="3600" b="1" dirty="0" smtClean="0">
                <a:solidFill>
                  <a:srgbClr val="FF0000"/>
                </a:solidFill>
                <a:effectLst>
                  <a:outerShdw blurRad="38100" dist="38100" dir="2700000" algn="tl">
                    <a:srgbClr val="000000">
                      <a:alpha val="43137"/>
                    </a:srgbClr>
                  </a:outerShdw>
                </a:effectLst>
              </a:rPr>
              <a:t>che le si </a:t>
            </a:r>
            <a:r>
              <a:rPr lang="it-IT" sz="3600" b="1" dirty="0">
                <a:solidFill>
                  <a:srgbClr val="FF0000"/>
                </a:solidFill>
                <a:effectLst>
                  <a:outerShdw blurRad="38100" dist="38100" dir="2700000" algn="tl">
                    <a:srgbClr val="000000">
                      <a:alpha val="43137"/>
                    </a:srgbClr>
                  </a:outerShdw>
                </a:effectLst>
              </a:rPr>
              <a:t>voleva bene “come alla mamma e alla fidanzata”. </a:t>
            </a:r>
          </a:p>
        </p:txBody>
      </p:sp>
    </p:spTree>
    <p:extLst>
      <p:ext uri="{BB962C8B-B14F-4D97-AF65-F5344CB8AC3E}">
        <p14:creationId xmlns:p14="http://schemas.microsoft.com/office/powerpoint/2010/main" val="9794524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isultati immagini per ta p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40" y="5897"/>
            <a:ext cx="9166840" cy="6852103"/>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3493800" y="15628"/>
            <a:ext cx="5616624" cy="3416320"/>
          </a:xfrm>
          <a:prstGeom prst="rect">
            <a:avLst/>
          </a:prstGeom>
          <a:noFill/>
        </p:spPr>
        <p:txBody>
          <a:bodyPr wrap="square" rtlCol="0">
            <a:spAutoFit/>
          </a:bodyPr>
          <a:lstStyle/>
          <a:p>
            <a:pPr algn="ctr"/>
            <a:r>
              <a:rPr lang="it-IT" sz="2400" b="1" dirty="0" smtClean="0">
                <a:solidFill>
                  <a:srgbClr val="FF0000"/>
                </a:solidFill>
                <a:effectLst>
                  <a:outerShdw blurRad="38100" dist="38100" dir="2700000" algn="tl">
                    <a:srgbClr val="000000">
                      <a:alpha val="43137"/>
                    </a:srgbClr>
                  </a:outerShdw>
                </a:effectLst>
              </a:rPr>
              <a:t>TA PUM</a:t>
            </a:r>
          </a:p>
          <a:p>
            <a:r>
              <a:rPr lang="it-IT" sz="2400" b="1" dirty="0" err="1">
                <a:solidFill>
                  <a:srgbClr val="FF0000"/>
                </a:solidFill>
                <a:effectLst>
                  <a:outerShdw blurRad="38100" dist="38100" dir="2700000" algn="tl">
                    <a:srgbClr val="000000">
                      <a:alpha val="43137"/>
                    </a:srgbClr>
                  </a:outerShdw>
                </a:effectLst>
              </a:rPr>
              <a:t>Ta</a:t>
            </a:r>
            <a:r>
              <a:rPr lang="it-IT" sz="2400" b="1" dirty="0">
                <a:solidFill>
                  <a:srgbClr val="FF0000"/>
                </a:solidFill>
                <a:effectLst>
                  <a:outerShdw blurRad="38100" dist="38100" dir="2700000" algn="tl">
                    <a:srgbClr val="000000">
                      <a:alpha val="43137"/>
                    </a:srgbClr>
                  </a:outerShdw>
                </a:effectLst>
              </a:rPr>
              <a:t>-pum era il caratteristico rumore che i soldati italiani sentivano stando in trincea quando i tiratori austriaci sparavano con il loro fucile </a:t>
            </a:r>
            <a:r>
              <a:rPr lang="it-IT" sz="2400" b="1" dirty="0" err="1">
                <a:solidFill>
                  <a:srgbClr val="FF0000"/>
                </a:solidFill>
                <a:effectLst>
                  <a:outerShdw blurRad="38100" dist="38100" dir="2700000" algn="tl">
                    <a:srgbClr val="000000">
                      <a:alpha val="43137"/>
                    </a:srgbClr>
                  </a:outerShdw>
                </a:effectLst>
              </a:rPr>
              <a:t>Mannlicher</a:t>
            </a:r>
            <a:r>
              <a:rPr lang="it-IT" sz="2400" b="1" dirty="0">
                <a:solidFill>
                  <a:srgbClr val="FF0000"/>
                </a:solidFill>
                <a:effectLst>
                  <a:outerShdw blurRad="38100" dist="38100" dir="2700000" algn="tl">
                    <a:srgbClr val="000000">
                      <a:alpha val="43137"/>
                    </a:srgbClr>
                  </a:outerShdw>
                </a:effectLst>
              </a:rPr>
              <a:t> M95. Infatti gli spari partivano da lontano e prima veniva sentito il rumore dell'arrivo del proiettile, "TA" e successivamente il suono della detonazione, "PUM".</a:t>
            </a:r>
          </a:p>
        </p:txBody>
      </p:sp>
    </p:spTree>
    <p:extLst>
      <p:ext uri="{BB962C8B-B14F-4D97-AF65-F5344CB8AC3E}">
        <p14:creationId xmlns:p14="http://schemas.microsoft.com/office/powerpoint/2010/main" val="19197230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iave"/>
          <p:cNvPicPr>
            <a:picLocks noChangeAspect="1" noChangeArrowheads="1"/>
          </p:cNvPicPr>
          <p:nvPr/>
        </p:nvPicPr>
        <p:blipFill rotWithShape="1">
          <a:blip r:embed="rId2">
            <a:extLst>
              <a:ext uri="{28A0092B-C50C-407E-A947-70E740481C1C}">
                <a14:useLocalDpi xmlns:a14="http://schemas.microsoft.com/office/drawing/2010/main" val="0"/>
              </a:ext>
            </a:extLst>
          </a:blip>
          <a:srcRect t="7008"/>
          <a:stretch/>
        </p:blipFill>
        <p:spPr bwMode="auto">
          <a:xfrm>
            <a:off x="3779912" y="-51070"/>
            <a:ext cx="5361424" cy="690907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4232" y="117693"/>
            <a:ext cx="4927808" cy="6740307"/>
          </a:xfrm>
          <a:prstGeom prst="rect">
            <a:avLst/>
          </a:prstGeom>
          <a:noFill/>
        </p:spPr>
        <p:txBody>
          <a:bodyPr wrap="square" rtlCol="0">
            <a:spAutoFit/>
          </a:bodyPr>
          <a:lstStyle/>
          <a:p>
            <a:pPr algn="ctr"/>
            <a:r>
              <a:rPr lang="it-IT" sz="2400" b="1" dirty="0" smtClean="0">
                <a:solidFill>
                  <a:srgbClr val="FF0000"/>
                </a:solidFill>
                <a:effectLst>
                  <a:outerShdw blurRad="38100" dist="38100" dir="2700000" algn="tl">
                    <a:srgbClr val="000000">
                      <a:alpha val="43137"/>
                    </a:srgbClr>
                  </a:outerShdw>
                </a:effectLst>
              </a:rPr>
              <a:t>LA LEGGENDA DEL </a:t>
            </a:r>
            <a:r>
              <a:rPr lang="it-IT" sz="2400" b="1" dirty="0">
                <a:solidFill>
                  <a:srgbClr val="FF0000"/>
                </a:solidFill>
                <a:effectLst>
                  <a:outerShdw blurRad="38100" dist="38100" dir="2700000" algn="tl">
                    <a:srgbClr val="000000">
                      <a:alpha val="43137"/>
                    </a:srgbClr>
                  </a:outerShdw>
                </a:effectLst>
              </a:rPr>
              <a:t>PIAVE </a:t>
            </a:r>
            <a:endParaRPr lang="it-IT" sz="2400" b="1" dirty="0" smtClean="0">
              <a:solidFill>
                <a:srgbClr val="FF0000"/>
              </a:solidFill>
              <a:effectLst>
                <a:outerShdw blurRad="38100" dist="38100" dir="2700000" algn="tl">
                  <a:srgbClr val="000000">
                    <a:alpha val="43137"/>
                  </a:srgbClr>
                </a:outerShdw>
              </a:effectLst>
            </a:endParaRPr>
          </a:p>
          <a:p>
            <a:r>
              <a:rPr lang="it-IT" sz="2400" b="1" dirty="0" smtClean="0">
                <a:solidFill>
                  <a:srgbClr val="FF0000"/>
                </a:solidFill>
                <a:effectLst>
                  <a:outerShdw blurRad="38100" dist="38100" dir="2700000" algn="tl">
                    <a:srgbClr val="000000">
                      <a:alpha val="43137"/>
                    </a:srgbClr>
                  </a:outerShdw>
                </a:effectLst>
              </a:rPr>
              <a:t>La </a:t>
            </a:r>
            <a:r>
              <a:rPr lang="it-IT" sz="2400" b="1" dirty="0">
                <a:solidFill>
                  <a:srgbClr val="FF0000"/>
                </a:solidFill>
                <a:effectLst>
                  <a:outerShdw blurRad="38100" dist="38100" dir="2700000" algn="tl">
                    <a:srgbClr val="000000">
                      <a:alpha val="43137"/>
                    </a:srgbClr>
                  </a:outerShdw>
                </a:effectLst>
              </a:rPr>
              <a:t>parte meridionale del corso del Piave diventa una linea strategica importante nel novembre 1917 dopo la grave sconfitta di Caporetto. Dopo il passaggio sulla riva destra del resto delle armate italiane e la distruzione dei ponti, il fiume rappresenta la linea di difesa contro le truppe austriache e tedesche. Entrambe le truppe non sono mai riusciti a stabilirsi oltre la sponda destra del </a:t>
            </a:r>
            <a:r>
              <a:rPr lang="it-IT" sz="2400" b="1" dirty="0" smtClean="0">
                <a:solidFill>
                  <a:srgbClr val="FF0000"/>
                </a:solidFill>
                <a:effectLst>
                  <a:outerShdw blurRad="38100" dist="38100" dir="2700000" algn="tl">
                    <a:srgbClr val="000000">
                      <a:alpha val="43137"/>
                    </a:srgbClr>
                  </a:outerShdw>
                </a:effectLst>
              </a:rPr>
              <a:t>fiume. </a:t>
            </a:r>
            <a:r>
              <a:rPr lang="it-IT" sz="2400" b="1" dirty="0">
                <a:solidFill>
                  <a:srgbClr val="FF0000"/>
                </a:solidFill>
                <a:effectLst>
                  <a:outerShdw blurRad="38100" dist="38100" dir="2700000" algn="tl">
                    <a:srgbClr val="000000">
                      <a:alpha val="43137"/>
                    </a:srgbClr>
                  </a:outerShdw>
                </a:effectLst>
              </a:rPr>
              <a:t>La linea di difesa italiana, infatti, resiste fino all'ottobre 1918 quando, dopo la vittoriosa battaglia di Vittorio Veneto, gli avversari furono sconfitti e si giunse all'armistizio del 4 novembre 1918. </a:t>
            </a:r>
          </a:p>
        </p:txBody>
      </p:sp>
    </p:spTree>
    <p:extLst>
      <p:ext uri="{BB962C8B-B14F-4D97-AF65-F5344CB8AC3E}">
        <p14:creationId xmlns:p14="http://schemas.microsoft.com/office/powerpoint/2010/main" val="22230635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2"/>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82312" y="116632"/>
            <a:ext cx="3409568" cy="6555641"/>
          </a:xfrm>
          <a:prstGeom prst="rect">
            <a:avLst/>
          </a:prstGeom>
          <a:noFill/>
        </p:spPr>
        <p:txBody>
          <a:bodyPr wrap="square" rtlCol="0">
            <a:spAutoFit/>
          </a:bodyPr>
          <a:lstStyle/>
          <a:p>
            <a:r>
              <a:rPr lang="it-IT" sz="2800" b="1" i="1" dirty="0">
                <a:solidFill>
                  <a:srgbClr val="FF0000"/>
                </a:solidFill>
                <a:effectLst>
                  <a:outerShdw blurRad="38100" dist="38100" dir="2700000" algn="tl">
                    <a:srgbClr val="000000">
                      <a:alpha val="43137"/>
                    </a:srgbClr>
                  </a:outerShdw>
                </a:effectLst>
              </a:rPr>
              <a:t>Quel </a:t>
            </a:r>
            <a:r>
              <a:rPr lang="it-IT" sz="2800" b="1" i="1" dirty="0" err="1">
                <a:solidFill>
                  <a:srgbClr val="FF0000"/>
                </a:solidFill>
                <a:effectLst>
                  <a:outerShdw blurRad="38100" dist="38100" dir="2700000" algn="tl">
                    <a:srgbClr val="000000">
                      <a:alpha val="43137"/>
                    </a:srgbClr>
                  </a:outerShdw>
                </a:effectLst>
              </a:rPr>
              <a:t>mazzolin</a:t>
            </a:r>
            <a:r>
              <a:rPr lang="it-IT" sz="2800" b="1" i="1" dirty="0">
                <a:solidFill>
                  <a:srgbClr val="FF0000"/>
                </a:solidFill>
                <a:effectLst>
                  <a:outerShdw blurRad="38100" dist="38100" dir="2700000" algn="tl">
                    <a:srgbClr val="000000">
                      <a:alpha val="43137"/>
                    </a:srgbClr>
                  </a:outerShdw>
                </a:effectLst>
              </a:rPr>
              <a:t> di fiori</a:t>
            </a:r>
            <a:r>
              <a:rPr lang="it-IT" sz="2800" b="1" dirty="0">
                <a:solidFill>
                  <a:srgbClr val="FF0000"/>
                </a:solidFill>
                <a:effectLst>
                  <a:outerShdw blurRad="38100" dist="38100" dir="2700000" algn="tl">
                    <a:srgbClr val="000000">
                      <a:alpha val="43137"/>
                    </a:srgbClr>
                  </a:outerShdw>
                </a:effectLst>
              </a:rPr>
              <a:t> </a:t>
            </a:r>
            <a:endParaRPr lang="it-IT" sz="2800" b="1" dirty="0" smtClean="0">
              <a:solidFill>
                <a:srgbClr val="FF0000"/>
              </a:solidFill>
              <a:effectLst>
                <a:outerShdw blurRad="38100" dist="38100" dir="2700000" algn="tl">
                  <a:srgbClr val="000000">
                    <a:alpha val="43137"/>
                  </a:srgbClr>
                </a:outerShdw>
              </a:effectLst>
            </a:endParaRPr>
          </a:p>
          <a:p>
            <a:r>
              <a:rPr lang="it-IT" sz="2800" b="1" dirty="0" smtClean="0">
                <a:solidFill>
                  <a:srgbClr val="FF0000"/>
                </a:solidFill>
                <a:effectLst>
                  <a:outerShdw blurRad="38100" dist="38100" dir="2700000" algn="tl">
                    <a:srgbClr val="000000">
                      <a:alpha val="43137"/>
                    </a:srgbClr>
                  </a:outerShdw>
                </a:effectLst>
              </a:rPr>
              <a:t>è </a:t>
            </a:r>
            <a:r>
              <a:rPr lang="it-IT" sz="2800" b="1" dirty="0">
                <a:solidFill>
                  <a:srgbClr val="FF0000"/>
                </a:solidFill>
                <a:effectLst>
                  <a:outerShdw blurRad="38100" dist="38100" dir="2700000" algn="tl">
                    <a:srgbClr val="000000">
                      <a:alpha val="43137"/>
                    </a:srgbClr>
                  </a:outerShdw>
                </a:effectLst>
              </a:rPr>
              <a:t>un canto popolare italiano, composto da un autore anonimo nel XIX secolo. </a:t>
            </a:r>
            <a:r>
              <a:rPr lang="it-IT" sz="2800" b="1" dirty="0" smtClean="0">
                <a:solidFill>
                  <a:srgbClr val="FF0000"/>
                </a:solidFill>
                <a:effectLst>
                  <a:outerShdw blurRad="38100" dist="38100" dir="2700000" algn="tl">
                    <a:srgbClr val="000000">
                      <a:alpha val="43137"/>
                    </a:srgbClr>
                  </a:outerShdw>
                </a:effectLst>
              </a:rPr>
              <a:t>Questa </a:t>
            </a:r>
            <a:r>
              <a:rPr lang="it-IT" sz="2800" b="1" dirty="0">
                <a:solidFill>
                  <a:srgbClr val="FF0000"/>
                </a:solidFill>
                <a:effectLst>
                  <a:outerShdw blurRad="38100" dist="38100" dir="2700000" algn="tl">
                    <a:srgbClr val="000000">
                      <a:alpha val="43137"/>
                    </a:srgbClr>
                  </a:outerShdw>
                </a:effectLst>
              </a:rPr>
              <a:t>canzone, nonostante non avesse alcuna relazione con la guerra, fu la più cantata dagli alpini durante la prima guerra </a:t>
            </a:r>
            <a:r>
              <a:rPr lang="it-IT" sz="2800" b="1" dirty="0" smtClean="0">
                <a:solidFill>
                  <a:srgbClr val="FF0000"/>
                </a:solidFill>
                <a:effectLst>
                  <a:outerShdw blurRad="38100" dist="38100" dir="2700000" algn="tl">
                    <a:srgbClr val="000000">
                      <a:alpha val="43137"/>
                    </a:srgbClr>
                  </a:outerShdw>
                </a:effectLst>
              </a:rPr>
              <a:t>mondiale</a:t>
            </a:r>
            <a:r>
              <a:rPr lang="it-IT" sz="2800" b="1" dirty="0">
                <a:solidFill>
                  <a:srgbClr val="FF0000"/>
                </a:solidFill>
                <a:effectLst>
                  <a:outerShdw blurRad="38100" dist="38100" dir="2700000" algn="tl">
                    <a:srgbClr val="000000">
                      <a:alpha val="43137"/>
                    </a:srgbClr>
                  </a:outerShdw>
                </a:effectLst>
              </a:rPr>
              <a:t> e da allora divenne famosa in tutt'Italia</a:t>
            </a:r>
            <a:r>
              <a:rPr lang="it-IT" sz="2800" b="1" dirty="0" smtClean="0">
                <a:solidFill>
                  <a:srgbClr val="FF0000"/>
                </a:solidFill>
                <a:effectLst>
                  <a:outerShdw blurRad="38100" dist="38100" dir="2700000" algn="tl">
                    <a:srgbClr val="000000">
                      <a:alpha val="43137"/>
                    </a:srgbClr>
                  </a:outerShdw>
                </a:effectLst>
              </a:rPr>
              <a:t>.</a:t>
            </a:r>
            <a:endParaRPr lang="it-IT"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0298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Immagine correl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833"/>
            <a:ext cx="9144000" cy="6858002"/>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148052" y="4888177"/>
            <a:ext cx="8856984" cy="1938992"/>
          </a:xfrm>
          <a:prstGeom prst="rect">
            <a:avLst/>
          </a:prstGeom>
          <a:noFill/>
        </p:spPr>
        <p:txBody>
          <a:bodyPr wrap="square" rtlCol="0">
            <a:spAutoFit/>
          </a:bodyPr>
          <a:lstStyle/>
          <a:p>
            <a:r>
              <a:rPr lang="it-IT" sz="2400" b="1" dirty="0" smtClean="0">
                <a:solidFill>
                  <a:srgbClr val="FF0000"/>
                </a:solidFill>
                <a:effectLst>
                  <a:outerShdw blurRad="38100" dist="38100" dir="2700000" algn="tl">
                    <a:srgbClr val="000000">
                      <a:alpha val="43137"/>
                    </a:srgbClr>
                  </a:outerShdw>
                </a:effectLst>
              </a:rPr>
              <a:t>'O SURDATO 'NNAMMURATO </a:t>
            </a:r>
          </a:p>
          <a:p>
            <a:r>
              <a:rPr lang="it-IT" sz="2400" b="1" dirty="0" smtClean="0">
                <a:solidFill>
                  <a:srgbClr val="FF0000"/>
                </a:solidFill>
                <a:effectLst>
                  <a:outerShdw blurRad="38100" dist="38100" dir="2700000" algn="tl">
                    <a:srgbClr val="000000">
                      <a:alpha val="43137"/>
                    </a:srgbClr>
                  </a:outerShdw>
                </a:effectLst>
              </a:rPr>
              <a:t>è </a:t>
            </a:r>
            <a:r>
              <a:rPr lang="it-IT" sz="2400" b="1" dirty="0">
                <a:solidFill>
                  <a:srgbClr val="FF0000"/>
                </a:solidFill>
                <a:effectLst>
                  <a:outerShdw blurRad="38100" dist="38100" dir="2700000" algn="tl">
                    <a:srgbClr val="000000">
                      <a:alpha val="43137"/>
                    </a:srgbClr>
                  </a:outerShdw>
                </a:effectLst>
              </a:rPr>
              <a:t>una delle più famose canzoni in lingua </a:t>
            </a:r>
            <a:r>
              <a:rPr lang="it-IT" sz="2400" b="1" dirty="0" smtClean="0">
                <a:solidFill>
                  <a:srgbClr val="FF0000"/>
                </a:solidFill>
                <a:effectLst>
                  <a:outerShdw blurRad="38100" dist="38100" dir="2700000" algn="tl">
                    <a:srgbClr val="000000">
                      <a:alpha val="43137"/>
                    </a:srgbClr>
                  </a:outerShdw>
                </a:effectLst>
              </a:rPr>
              <a:t>napoletana. </a:t>
            </a:r>
            <a:r>
              <a:rPr lang="it-IT" sz="2400" b="1" dirty="0">
                <a:solidFill>
                  <a:srgbClr val="FF0000"/>
                </a:solidFill>
                <a:effectLst>
                  <a:outerShdw blurRad="38100" dist="38100" dir="2700000" algn="tl">
                    <a:srgbClr val="000000">
                      <a:alpha val="43137"/>
                    </a:srgbClr>
                  </a:outerShdw>
                </a:effectLst>
              </a:rPr>
              <a:t>La canzone descrive la tristezza di un soldato che combatte al fronte durante la Prima guerra </a:t>
            </a:r>
            <a:r>
              <a:rPr lang="it-IT" sz="2400" b="1" dirty="0" smtClean="0">
                <a:solidFill>
                  <a:srgbClr val="FF0000"/>
                </a:solidFill>
                <a:effectLst>
                  <a:outerShdw blurRad="38100" dist="38100" dir="2700000" algn="tl">
                    <a:srgbClr val="000000">
                      <a:alpha val="43137"/>
                    </a:srgbClr>
                  </a:outerShdw>
                </a:effectLst>
              </a:rPr>
              <a:t>mondiale e </a:t>
            </a:r>
            <a:r>
              <a:rPr lang="it-IT" sz="2400" b="1" dirty="0">
                <a:solidFill>
                  <a:srgbClr val="FF0000"/>
                </a:solidFill>
                <a:effectLst>
                  <a:outerShdw blurRad="38100" dist="38100" dir="2700000" algn="tl">
                    <a:srgbClr val="000000">
                      <a:alpha val="43137"/>
                    </a:srgbClr>
                  </a:outerShdw>
                </a:effectLst>
              </a:rPr>
              <a:t>che soffre per la lontananza dalla donna di cui è innamorato</a:t>
            </a:r>
            <a:r>
              <a:rPr lang="it-IT" sz="2400" b="1" dirty="0" smtClean="0">
                <a:solidFill>
                  <a:srgbClr val="FF0000"/>
                </a:solidFill>
                <a:effectLst>
                  <a:outerShdw blurRad="38100" dist="38100" dir="2700000" algn="tl">
                    <a:srgbClr val="000000">
                      <a:alpha val="43137"/>
                    </a:srgbClr>
                  </a:outerShdw>
                </a:effectLst>
              </a:rPr>
              <a:t>.</a:t>
            </a:r>
            <a:endParaRPr lang="it-IT"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64335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03448" y="188640"/>
            <a:ext cx="8496944" cy="621708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5400" b="1" spc="50" dirty="0">
                <a:ln w="11430"/>
                <a:solidFill>
                  <a:schemeClr val="accent6">
                    <a:lumMod val="75000"/>
                  </a:schemeClr>
                </a:solidFill>
                <a:effectLst>
                  <a:outerShdw blurRad="76200" dist="50800" dir="5400000" algn="tl" rotWithShape="0">
                    <a:srgbClr val="000000">
                      <a:alpha val="65000"/>
                    </a:srgbClr>
                  </a:outerShdw>
                </a:effectLst>
              </a:rPr>
              <a:t>Scuola Secondaria di I grado</a:t>
            </a:r>
          </a:p>
          <a:p>
            <a:pPr algn="ctr"/>
            <a:r>
              <a:rPr lang="it-IT" sz="5400" b="1" spc="50" dirty="0">
                <a:ln w="11430"/>
                <a:solidFill>
                  <a:schemeClr val="accent6">
                    <a:lumMod val="75000"/>
                  </a:schemeClr>
                </a:solidFill>
                <a:effectLst>
                  <a:outerShdw blurRad="76200" dist="50800" dir="5400000" algn="tl" rotWithShape="0">
                    <a:srgbClr val="000000">
                      <a:alpha val="65000"/>
                    </a:srgbClr>
                  </a:outerShdw>
                </a:effectLst>
              </a:rPr>
              <a:t>Alunni Classi 3°B – 3°E</a:t>
            </a:r>
          </a:p>
          <a:p>
            <a:pPr algn="ctr"/>
            <a:endParaRPr lang="it-IT" sz="5400" b="1" spc="50" dirty="0" smtClean="0">
              <a:ln w="11430"/>
              <a:solidFill>
                <a:schemeClr val="accent6">
                  <a:lumMod val="75000"/>
                </a:schemeClr>
              </a:solidFill>
              <a:effectLst>
                <a:outerShdw blurRad="76200" dist="50800" dir="5400000" algn="tl" rotWithShape="0">
                  <a:srgbClr val="000000">
                    <a:alpha val="65000"/>
                  </a:srgbClr>
                </a:outerShdw>
              </a:effectLst>
            </a:endParaRPr>
          </a:p>
          <a:p>
            <a:pPr algn="ctr"/>
            <a:endParaRPr lang="it-IT" sz="5400" b="1" spc="50" dirty="0">
              <a:ln w="11430"/>
              <a:solidFill>
                <a:schemeClr val="accent6">
                  <a:lumMod val="75000"/>
                </a:schemeClr>
              </a:solidFill>
              <a:effectLst>
                <a:outerShdw blurRad="76200" dist="50800" dir="5400000" algn="tl" rotWithShape="0">
                  <a:srgbClr val="000000">
                    <a:alpha val="65000"/>
                  </a:srgbClr>
                </a:outerShdw>
              </a:effectLst>
            </a:endParaRPr>
          </a:p>
          <a:p>
            <a:pPr algn="ctr"/>
            <a:endParaRPr lang="it-IT" sz="5400" b="1" spc="50" dirty="0">
              <a:ln w="11430"/>
              <a:solidFill>
                <a:schemeClr val="accent6">
                  <a:lumMod val="75000"/>
                </a:schemeClr>
              </a:solidFill>
              <a:effectLst>
                <a:outerShdw blurRad="76200" dist="50800" dir="5400000" algn="tl" rotWithShape="0">
                  <a:srgbClr val="000000">
                    <a:alpha val="65000"/>
                  </a:srgbClr>
                </a:outerShdw>
              </a:effectLst>
            </a:endParaRPr>
          </a:p>
          <a:p>
            <a:pPr algn="ctr"/>
            <a:endParaRPr lang="it-IT" sz="5400" b="1" cap="none" spc="50" dirty="0" smtClean="0">
              <a:ln w="11430"/>
              <a:solidFill>
                <a:schemeClr val="accent6">
                  <a:lumMod val="75000"/>
                </a:schemeClr>
              </a:solidFill>
              <a:effectLst>
                <a:outerShdw blurRad="76200" dist="50800" dir="5400000" algn="tl" rotWithShape="0">
                  <a:srgbClr val="000000">
                    <a:alpha val="65000"/>
                  </a:srgbClr>
                </a:outerShdw>
              </a:effectLst>
            </a:endParaRPr>
          </a:p>
          <a:p>
            <a:pPr algn="ctr"/>
            <a:endParaRPr lang="it-IT" sz="2000" b="1" spc="50" dirty="0" smtClean="0">
              <a:ln w="11430"/>
              <a:solidFill>
                <a:schemeClr val="accent6">
                  <a:lumMod val="75000"/>
                </a:schemeClr>
              </a:solidFill>
              <a:effectLst>
                <a:outerShdw blurRad="76200" dist="50800" dir="5400000" algn="tl" rotWithShape="0">
                  <a:srgbClr val="000000">
                    <a:alpha val="65000"/>
                  </a:srgbClr>
                </a:outerShdw>
              </a:effectLst>
            </a:endParaRPr>
          </a:p>
          <a:p>
            <a:pPr algn="ctr"/>
            <a:r>
              <a:rPr lang="it-IT" sz="5400" b="1" spc="50" dirty="0" smtClean="0">
                <a:ln w="11430"/>
                <a:solidFill>
                  <a:schemeClr val="accent6">
                    <a:lumMod val="75000"/>
                  </a:schemeClr>
                </a:solidFill>
                <a:effectLst>
                  <a:outerShdw blurRad="76200" dist="50800" dir="5400000" algn="tl" rotWithShape="0">
                    <a:srgbClr val="000000">
                      <a:alpha val="65000"/>
                    </a:srgbClr>
                  </a:outerShdw>
                </a:effectLst>
              </a:rPr>
              <a:t>Le </a:t>
            </a:r>
            <a:r>
              <a:rPr lang="it-IT" sz="5400" b="1" spc="50" dirty="0">
                <a:ln w="11430"/>
                <a:solidFill>
                  <a:schemeClr val="accent6">
                    <a:lumMod val="75000"/>
                  </a:schemeClr>
                </a:solidFill>
                <a:effectLst>
                  <a:outerShdw blurRad="76200" dist="50800" dir="5400000" algn="tl" rotWithShape="0">
                    <a:srgbClr val="000000">
                      <a:alpha val="65000"/>
                    </a:srgbClr>
                  </a:outerShdw>
                </a:effectLst>
              </a:rPr>
              <a:t>foto della </a:t>
            </a:r>
            <a:r>
              <a:rPr lang="it-IT" sz="5400" b="1" spc="50" dirty="0" smtClean="0">
                <a:ln w="11430"/>
                <a:solidFill>
                  <a:schemeClr val="accent6">
                    <a:lumMod val="75000"/>
                  </a:schemeClr>
                </a:solidFill>
                <a:effectLst>
                  <a:outerShdw blurRad="76200" dist="50800" dir="5400000" algn="tl" rotWithShape="0">
                    <a:srgbClr val="000000">
                      <a:alpha val="65000"/>
                    </a:srgbClr>
                  </a:outerShdw>
                </a:effectLst>
              </a:rPr>
              <a:t>manifestazione</a:t>
            </a:r>
            <a:endParaRPr lang="it-IT" sz="5400" b="1" spc="50" dirty="0">
              <a:ln w="11430"/>
              <a:solidFill>
                <a:schemeClr val="accent6">
                  <a:lumMod val="75000"/>
                </a:schemeClr>
              </a:solidFill>
              <a:effectLst>
                <a:outerShdw blurRad="76200" dist="50800" dir="5400000" algn="tl" rotWithShape="0">
                  <a:srgbClr val="000000">
                    <a:alpha val="65000"/>
                  </a:srgbClr>
                </a:outerShdw>
              </a:effectLst>
            </a:endParaRPr>
          </a:p>
        </p:txBody>
      </p:sp>
      <p:pic>
        <p:nvPicPr>
          <p:cNvPr id="3" name="Picture 2" descr="Risultati immagini per i canti della grande guerra"/>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968" y="2348880"/>
            <a:ext cx="7823904"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8712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tente\Desktop\1 guerra mondiale circ cult\foto cir 1 guerra\IMG-20180218-WA0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81000"/>
            <a:ext cx="10160000" cy="7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8726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tente\Desktop\1 guerra mondiale circ cult\foto cir 1 guerra\IMG-20180218-WA0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81000"/>
            <a:ext cx="10160000" cy="7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9029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TotalTime>
  <Words>194</Words>
  <Application>Microsoft Office PowerPoint</Application>
  <PresentationFormat>Presentazione su schermo (4:3)</PresentationFormat>
  <Paragraphs>18</Paragraphs>
  <Slides>12</Slides>
  <Notes>0</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ANGELA TERESA MARINO</dc:creator>
  <cp:lastModifiedBy>Utente</cp:lastModifiedBy>
  <cp:revision>23</cp:revision>
  <dcterms:created xsi:type="dcterms:W3CDTF">2018-02-12T12:14:58Z</dcterms:created>
  <dcterms:modified xsi:type="dcterms:W3CDTF">2018-02-18T18:58:15Z</dcterms:modified>
</cp:coreProperties>
</file>