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71" r:id="rId3"/>
    <p:sldId id="257" r:id="rId4"/>
    <p:sldId id="258" r:id="rId5"/>
    <p:sldId id="259" r:id="rId6"/>
    <p:sldId id="260" r:id="rId7"/>
    <p:sldId id="261" r:id="rId8"/>
    <p:sldId id="262" r:id="rId9"/>
    <p:sldId id="263" r:id="rId10"/>
    <p:sldId id="265" r:id="rId11"/>
    <p:sldId id="264" r:id="rId12"/>
    <p:sldId id="266" r:id="rId13"/>
    <p:sldId id="267" r:id="rId14"/>
    <p:sldId id="268" r:id="rId15"/>
    <p:sldId id="269" r:id="rId16"/>
    <p:sldId id="273" r:id="rId17"/>
    <p:sldId id="282" r:id="rId18"/>
    <p:sldId id="272" r:id="rId19"/>
    <p:sldId id="279" r:id="rId20"/>
    <p:sldId id="280" r:id="rId21"/>
    <p:sldId id="281" r:id="rId22"/>
    <p:sldId id="274" r:id="rId23"/>
    <p:sldId id="275" r:id="rId24"/>
    <p:sldId id="276" r:id="rId25"/>
    <p:sldId id="277" r:id="rId26"/>
    <p:sldId id="283" r:id="rId27"/>
    <p:sldId id="284" r:id="rId28"/>
    <p:sldId id="278" r:id="rId2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FF00"/>
    <a:srgbClr val="008000"/>
    <a:srgbClr val="0000FF"/>
    <a:srgbClr val="66FFFF"/>
    <a:srgbClr val="3399FF"/>
    <a:srgbClr val="FF6600"/>
    <a:srgbClr val="003300"/>
    <a:srgbClr val="F8F8F8"/>
    <a:srgbClr val="FF0066"/>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96" autoAdjust="0"/>
  </p:normalViewPr>
  <p:slideViewPr>
    <p:cSldViewPr>
      <p:cViewPr>
        <p:scale>
          <a:sx n="100" d="100"/>
          <a:sy n="100" d="100"/>
        </p:scale>
        <p:origin x="-210" y="-6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E654DB3-46A4-4B97-8908-B3500731A5C4}" type="datetimeFigureOut">
              <a:rPr lang="it-IT" smtClean="0"/>
              <a:pPr/>
              <a:t>28/01/2018</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6EF36CD-EC1F-47EE-BCA7-162002600EC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535289F-D93B-41E2-BDCF-993ADC5DF3D0}" type="datetime1">
              <a:rPr lang="it-IT" smtClean="0"/>
              <a:pPr/>
              <a:t>28/01/2018</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61271FE-F486-4AA9-907A-DB1BF178CF15}"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1E29523-8AA8-42F8-B9D5-7E3D1D98B158}" type="datetime1">
              <a:rPr lang="it-IT" smtClean="0"/>
              <a:pPr/>
              <a:t>28/01/2018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4460B265-296F-4C8F-8054-4229FF2187F1}" type="datetime1">
              <a:rPr lang="it-IT" smtClean="0"/>
              <a:pPr/>
              <a:t>28/01/2018</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177317D-2C23-4BC9-8BD1-013624FD5C3D}" type="datetime1">
              <a:rPr lang="it-IT" smtClean="0"/>
              <a:pPr/>
              <a:t>28/01/2018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83E630F-52C8-437A-875F-E1AF16E74E7E}" type="datetime1">
              <a:rPr lang="it-IT" smtClean="0"/>
              <a:pPr/>
              <a:t>28/01/2018</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C61271FE-F486-4AA9-907A-DB1BF178CF15}"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6EE51C83-6A63-4C57-A5E1-3599E2D8E725}" type="datetime1">
              <a:rPr lang="it-IT" smtClean="0"/>
              <a:pPr/>
              <a:t>28/01/2018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ECA315B-9492-4201-A52D-E661BC6C706B}" type="datetime1">
              <a:rPr lang="it-IT" smtClean="0"/>
              <a:pPr/>
              <a:t>28/01/2018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A0FA4526-1F13-4ADA-A27E-EB18A976CEDF}" type="datetime1">
              <a:rPr lang="it-IT" smtClean="0"/>
              <a:pPr/>
              <a:t>28/01/2018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E5D104A5-9329-43A5-9695-E935659BD9AC}" type="datetime1">
              <a:rPr lang="it-IT" smtClean="0"/>
              <a:pPr/>
              <a:t>28/01/2018</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5AD9C5D-3402-458B-AAED-0C3048EE4DE1}" type="datetime1">
              <a:rPr lang="it-IT" smtClean="0"/>
              <a:pPr/>
              <a:t>28/01/2018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C61271FE-F486-4AA9-907A-DB1BF178CF15}" type="slidenum">
              <a:rPr lang="it-IT" smtClean="0"/>
              <a:pPr/>
              <a:t>‹N›</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C3FACB22-4ED1-42F6-B3BE-FD94AAA408DB}" type="datetime1">
              <a:rPr lang="it-IT" smtClean="0"/>
              <a:pPr/>
              <a:t>28/01/2018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C61271FE-F486-4AA9-907A-DB1BF178CF15}"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88FE51F-887D-481E-8B42-3C2C13B3EED9}" type="datetime1">
              <a:rPr lang="it-IT" smtClean="0"/>
              <a:pPr/>
              <a:t>28/01/2018</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61271FE-F486-4AA9-907A-DB1BF178CF1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jpe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it.wikipedia.org/wiki/British_Museu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1000108"/>
            <a:ext cx="5786478"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IL GIORNO DELLA MEMORIA 2018</a:t>
            </a:r>
            <a:endParaRPr kumimoji="0" lang="it-IT" sz="3200" b="0" i="0" u="none" strike="noStrike" cap="none" normalizeH="0" baseline="0" dirty="0" smtClean="0">
              <a:ln>
                <a:noFill/>
              </a:ln>
              <a:solidFill>
                <a:srgbClr val="00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NEL 70° ANNIVERSARIO DELLA DICHIARAZIONE UNIVERSALE DEI DIRITTI DELL'UOMO</a:t>
            </a:r>
            <a:endParaRPr kumimoji="0" lang="it-IT" sz="3200" b="0" i="0" u="none" strike="noStrike" cap="none" normalizeH="0" baseline="0" dirty="0" smtClean="0">
              <a:ln>
                <a:noFill/>
              </a:ln>
              <a:solidFill>
                <a:srgbClr val="00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Nazioni Unite, 10 dicembre </a:t>
            </a:r>
            <a:r>
              <a:rPr kumimoji="0" lang="it-IT" sz="28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1948</a:t>
            </a:r>
          </a:p>
          <a:p>
            <a:pPr marL="0" marR="0" lvl="0" indent="0" algn="ctr" defTabSz="914400" rtl="0" eaLnBrk="0" fontAlgn="base" latinLnBrk="0" hangingPunct="0">
              <a:lnSpc>
                <a:spcPct val="100000"/>
              </a:lnSpc>
              <a:spcBef>
                <a:spcPct val="0"/>
              </a:spcBef>
              <a:spcAft>
                <a:spcPct val="0"/>
              </a:spcAft>
              <a:buClrTx/>
              <a:buSzTx/>
              <a:buFontTx/>
              <a:buNone/>
              <a:tabLst/>
            </a:pPr>
            <a:endParaRPr lang="it-IT" sz="28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Introduzione del </a:t>
            </a:r>
          </a:p>
          <a:p>
            <a:pPr marL="0" marR="0" lvl="0" indent="0" algn="ctr" defTabSz="914400" rtl="0" eaLnBrk="0" fontAlgn="base" latinLnBrk="0" hangingPunct="0">
              <a:lnSpc>
                <a:spcPct val="100000"/>
              </a:lnSpc>
              <a:spcBef>
                <a:spcPct val="0"/>
              </a:spcBef>
              <a:spcAft>
                <a:spcPct val="0"/>
              </a:spcAft>
              <a:buClrTx/>
              <a:buSzTx/>
              <a:buFontTx/>
              <a:buNone/>
              <a:tabLst/>
            </a:pPr>
            <a:r>
              <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Presidente del Circolo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1" i="1" u="none" strike="noStrike" cap="none" normalizeH="0" baseline="0" dirty="0" smtClean="0">
                <a:ln>
                  <a:noFill/>
                </a:ln>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Ing. Francesco Rizzo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800" b="1" i="1" u="none" strike="noStrike" cap="none" normalizeH="0" baseline="0" dirty="0" smtClean="0">
              <a:ln>
                <a:noFill/>
              </a:ln>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sz="28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Quaderno n. 29</a:t>
            </a:r>
            <a:endParaRPr kumimoji="0" lang="it-IT" sz="2800" b="0" i="0" u="none" strike="noStrike" cap="none" normalizeH="0" baseline="0" dirty="0" smtClean="0">
              <a:ln>
                <a:noFill/>
              </a:ln>
              <a:solidFill>
                <a:srgbClr val="00FF00"/>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10</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571480"/>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857488" y="2214554"/>
            <a:ext cx="6143668" cy="442915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DICHIARAZIONE DEI DIRITTI </a:t>
            </a:r>
          </a:p>
          <a:p>
            <a:pPr algn="ctr"/>
            <a:r>
              <a:rPr lang="it-IT" b="1" i="1" dirty="0" smtClean="0">
                <a:solidFill>
                  <a:srgbClr val="C00000"/>
                </a:solidFill>
                <a:latin typeface="Arial" pitchFamily="34" charset="0"/>
                <a:cs typeface="Arial" pitchFamily="34" charset="0"/>
              </a:rPr>
              <a:t>DELL’UOMO E DEI CITTADINI (1789)</a:t>
            </a:r>
            <a:r>
              <a:rPr lang="it-IT" sz="1700" b="1" i="1" dirty="0" smtClean="0">
                <a:solidFill>
                  <a:srgbClr val="0000FF"/>
                </a:solidFill>
                <a:latin typeface="Arial" pitchFamily="34" charset="0"/>
                <a:cs typeface="Arial" pitchFamily="34" charset="0"/>
              </a:rPr>
              <a:t/>
            </a:r>
            <a:br>
              <a:rPr lang="it-IT" sz="1700" b="1" i="1" dirty="0" smtClean="0">
                <a:solidFill>
                  <a:srgbClr val="0000FF"/>
                </a:solidFill>
                <a:latin typeface="Arial" pitchFamily="34" charset="0"/>
                <a:cs typeface="Arial" pitchFamily="34" charset="0"/>
              </a:rPr>
            </a:br>
            <a:endParaRPr lang="it-IT" sz="1700" b="1" i="1" dirty="0" smtClean="0">
              <a:solidFill>
                <a:srgbClr val="0000FF"/>
              </a:solidFill>
              <a:latin typeface="Arial" pitchFamily="34" charset="0"/>
              <a:cs typeface="Arial" pitchFamily="34" charset="0"/>
            </a:endParaRPr>
          </a:p>
          <a:p>
            <a:r>
              <a:rPr lang="it-IT" sz="1700" b="1" i="1" dirty="0" smtClean="0">
                <a:solidFill>
                  <a:srgbClr val="0000FF"/>
                </a:solidFill>
                <a:latin typeface="Arial" pitchFamily="34" charset="0"/>
                <a:cs typeface="Arial" pitchFamily="34" charset="0"/>
              </a:rPr>
              <a:t>Nel 1789 la Rivoluzione francese abolì la monarchia assoluta. Sei settimane dopo la presa della Bastiglia </a:t>
            </a:r>
          </a:p>
          <a:p>
            <a:r>
              <a:rPr lang="it-IT" sz="1700" b="1" i="1" dirty="0" smtClean="0">
                <a:solidFill>
                  <a:srgbClr val="0000FF"/>
                </a:solidFill>
                <a:latin typeface="Arial" pitchFamily="34" charset="0"/>
                <a:cs typeface="Arial" pitchFamily="34" charset="0"/>
              </a:rPr>
              <a:t>(14 luglio 1789), fu adottata dall’Assemblea Costituente Nazionale la</a:t>
            </a:r>
          </a:p>
          <a:p>
            <a:pPr algn="ctr"/>
            <a:r>
              <a:rPr lang="it-IT" sz="1700" b="1" i="1" dirty="0" smtClean="0">
                <a:solidFill>
                  <a:srgbClr val="C00000"/>
                </a:solidFill>
                <a:latin typeface="Arial" pitchFamily="34" charset="0"/>
                <a:cs typeface="Arial" pitchFamily="34" charset="0"/>
              </a:rPr>
              <a:t>Dichiarazione dei Diritti dell’Uomo e dei Cittadini</a:t>
            </a:r>
            <a:r>
              <a:rPr lang="it-IT" sz="1700" b="1" i="1" dirty="0" smtClean="0">
                <a:solidFill>
                  <a:srgbClr val="0000FF"/>
                </a:solidFill>
                <a:latin typeface="Arial" pitchFamily="34" charset="0"/>
                <a:cs typeface="Arial" pitchFamily="34" charset="0"/>
              </a:rPr>
              <a:t>.  </a:t>
            </a:r>
          </a:p>
          <a:p>
            <a:r>
              <a:rPr lang="it-IT" sz="1700" b="1" i="1" dirty="0" smtClean="0">
                <a:solidFill>
                  <a:srgbClr val="0000FF"/>
                </a:solidFill>
                <a:latin typeface="Arial" pitchFamily="34" charset="0"/>
                <a:cs typeface="Arial" pitchFamily="34" charset="0"/>
              </a:rPr>
              <a:t>La Dichiarazione proclama che a tutti i cittadini vanno garantiti i diritti di “libertà, proprietà, sicurezza e resistenza all’oppressione” e sostiene che la necessità della legge deriva dal fatto che “i limiti nell’esercizio dei diritti naturali di ogni uomo sono esclusivamente quelli che garantiscono agli altri membri della società di poter esercitare a loro volta quegli stessi diritti”. </a:t>
            </a:r>
          </a:p>
          <a:p>
            <a:pPr fontAlgn="base"/>
            <a:endParaRPr lang="it-IT" sz="1700" b="1" i="1" dirty="0" smtClean="0">
              <a:solidFill>
                <a:srgbClr val="0000FF"/>
              </a:solidFill>
              <a:latin typeface="Arial" pitchFamily="34" charset="0"/>
              <a:cs typeface="Arial" pitchFamily="34" charset="0"/>
            </a:endParaRPr>
          </a:p>
        </p:txBody>
      </p:sp>
      <p:pic>
        <p:nvPicPr>
          <p:cNvPr id="22530" name="Picture 2" descr="http://f.edgesuite.net/data/www.humanrights.org/files/declaration_of_rights_0_it.jpg"/>
          <p:cNvPicPr>
            <a:picLocks noChangeAspect="1" noChangeArrowheads="1"/>
          </p:cNvPicPr>
          <p:nvPr/>
        </p:nvPicPr>
        <p:blipFill>
          <a:blip r:embed="rId6" cstate="print"/>
          <a:srcRect/>
          <a:stretch>
            <a:fillRect/>
          </a:stretch>
        </p:blipFill>
        <p:spPr bwMode="auto">
          <a:xfrm>
            <a:off x="7286644" y="214290"/>
            <a:ext cx="1383265" cy="1857388"/>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11</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214290"/>
            <a:ext cx="257176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857488" y="2285992"/>
            <a:ext cx="6143668" cy="4143404"/>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PRIMA CONVENZIONE </a:t>
            </a:r>
            <a:r>
              <a:rPr lang="it-IT" b="1" i="1" dirty="0" err="1" smtClean="0">
                <a:solidFill>
                  <a:srgbClr val="C00000"/>
                </a:solidFill>
                <a:latin typeface="Arial" pitchFamily="34" charset="0"/>
                <a:cs typeface="Arial" pitchFamily="34" charset="0"/>
              </a:rPr>
              <a:t>DI</a:t>
            </a:r>
            <a:r>
              <a:rPr lang="it-IT" b="1" i="1" dirty="0" smtClean="0">
                <a:solidFill>
                  <a:srgbClr val="C00000"/>
                </a:solidFill>
                <a:latin typeface="Arial" pitchFamily="34" charset="0"/>
                <a:cs typeface="Arial" pitchFamily="34" charset="0"/>
              </a:rPr>
              <a:t> GINEVRA -1864 </a:t>
            </a:r>
          </a:p>
          <a:p>
            <a:endParaRPr lang="it-IT" sz="1700" b="1" i="1" dirty="0" smtClean="0">
              <a:solidFill>
                <a:srgbClr val="0000FF"/>
              </a:solidFill>
              <a:latin typeface="Arial" pitchFamily="34" charset="0"/>
              <a:cs typeface="Arial" pitchFamily="34" charset="0"/>
            </a:endParaRPr>
          </a:p>
          <a:p>
            <a:r>
              <a:rPr lang="it-IT" sz="1700" b="1" i="1" dirty="0" smtClean="0">
                <a:solidFill>
                  <a:srgbClr val="0000FF"/>
                </a:solidFill>
                <a:latin typeface="Arial" pitchFamily="34" charset="0"/>
                <a:cs typeface="Arial" pitchFamily="34" charset="0"/>
              </a:rPr>
              <a:t>Nel 1864, sedici paesi europei e diversi stati americani parteciparono a una conferenza a Ginevra, allo scopo di adottare una convenzione per il trattamento dei soldati feriti in combattimento.</a:t>
            </a:r>
          </a:p>
          <a:p>
            <a:r>
              <a:rPr lang="it-IT" sz="1700" b="1" i="1" dirty="0" smtClean="0">
                <a:solidFill>
                  <a:srgbClr val="0000FF"/>
                </a:solidFill>
                <a:latin typeface="Arial" pitchFamily="34" charset="0"/>
                <a:cs typeface="Arial" pitchFamily="34" charset="0"/>
              </a:rPr>
              <a:t>I principi chiave espressi nella Convenzione, e mantenuti in tutte le successive Convenzioni di Ginevra, includevano l’obbligo di fornire cure senza alcuna discriminazione al personale militare ferito o malato, il rispetto dei veicoli di trasporto del personale medico e delle relative attrezzature e la relativa segnalazione tramite il </a:t>
            </a:r>
            <a:r>
              <a:rPr lang="it-IT" sz="1700" b="1" i="1" dirty="0" smtClean="0">
                <a:solidFill>
                  <a:srgbClr val="C00000"/>
                </a:solidFill>
                <a:latin typeface="Arial" pitchFamily="34" charset="0"/>
                <a:cs typeface="Arial" pitchFamily="34" charset="0"/>
              </a:rPr>
              <a:t>simbolo distintivo della croce rossa su sfondo bianco.</a:t>
            </a:r>
          </a:p>
          <a:p>
            <a:pPr fontAlgn="base"/>
            <a:endParaRPr lang="it-IT" sz="1700" b="1" i="1" dirty="0" smtClean="0">
              <a:solidFill>
                <a:srgbClr val="0000FF"/>
              </a:solidFill>
              <a:latin typeface="Arial" pitchFamily="34" charset="0"/>
              <a:cs typeface="Arial" pitchFamily="34" charset="0"/>
            </a:endParaRPr>
          </a:p>
        </p:txBody>
      </p:sp>
      <p:pic>
        <p:nvPicPr>
          <p:cNvPr id="23558" name="Picture 6" descr="Risultati immagini per croce rossa internazionale storia"/>
          <p:cNvPicPr>
            <a:picLocks noChangeAspect="1" noChangeArrowheads="1"/>
          </p:cNvPicPr>
          <p:nvPr/>
        </p:nvPicPr>
        <p:blipFill>
          <a:blip r:embed="rId6"/>
          <a:srcRect/>
          <a:stretch>
            <a:fillRect/>
          </a:stretch>
        </p:blipFill>
        <p:spPr bwMode="auto">
          <a:xfrm>
            <a:off x="5429256" y="428604"/>
            <a:ext cx="1307864" cy="1500198"/>
          </a:xfrm>
          <a:prstGeom prst="rect">
            <a:avLst/>
          </a:prstGeom>
          <a:noFill/>
        </p:spPr>
      </p:pic>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 name="Picture 2" descr="Il documento originale dalla prima Convenzione di Ginevra nel 1864, fornito per prendersi cura di soldati feriti."/>
          <p:cNvPicPr>
            <a:picLocks noChangeAspect="1" noChangeArrowheads="1"/>
          </p:cNvPicPr>
          <p:nvPr/>
        </p:nvPicPr>
        <p:blipFill>
          <a:blip r:embed="rId7"/>
          <a:srcRect/>
          <a:stretch>
            <a:fillRect/>
          </a:stretch>
        </p:blipFill>
        <p:spPr bwMode="auto">
          <a:xfrm>
            <a:off x="7000892" y="357166"/>
            <a:ext cx="1928794" cy="1586871"/>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12</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857488" y="780146"/>
            <a:ext cx="350046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857488" y="2571744"/>
            <a:ext cx="6143668" cy="3857652"/>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DICHIARAZIONE UNIVERSALE DEI DIRITTI dell'uomo</a:t>
            </a:r>
            <a:br>
              <a:rPr lang="it-IT" b="1" i="1" dirty="0" smtClean="0">
                <a:solidFill>
                  <a:srgbClr val="C00000"/>
                </a:solidFill>
                <a:latin typeface="Arial" pitchFamily="34" charset="0"/>
                <a:cs typeface="Arial" pitchFamily="34" charset="0"/>
              </a:rPr>
            </a:br>
            <a:r>
              <a:rPr lang="it-IT" b="1" i="1" dirty="0" smtClean="0">
                <a:solidFill>
                  <a:srgbClr val="C00000"/>
                </a:solidFill>
                <a:latin typeface="Arial" pitchFamily="34" charset="0"/>
                <a:cs typeface="Arial" pitchFamily="34" charset="0"/>
              </a:rPr>
              <a:t>(Assemblea delle Nazioni Unite, 10 dicembre 1948)</a:t>
            </a:r>
          </a:p>
          <a:p>
            <a:endParaRPr lang="it-IT" sz="1700" b="1" i="1" dirty="0" smtClean="0">
              <a:solidFill>
                <a:srgbClr val="0000FF"/>
              </a:solidFill>
              <a:latin typeface="Arial" pitchFamily="34" charset="0"/>
              <a:cs typeface="Arial" pitchFamily="34" charset="0"/>
            </a:endParaRPr>
          </a:p>
          <a:p>
            <a:r>
              <a:rPr lang="it-IT" sz="1700" b="1" i="1" dirty="0" smtClean="0">
                <a:solidFill>
                  <a:srgbClr val="0000FF"/>
                </a:solidFill>
                <a:latin typeface="Arial" pitchFamily="34" charset="0"/>
                <a:cs typeface="Arial" pitchFamily="34" charset="0"/>
              </a:rPr>
              <a:t>Il 10 dicembre 1948, l'Assemblea Generale delle Nazioni Unite ha approvato e proclamato la Dichiarazione Universale dei Diritti Umani. Dopo la solenne deliberazione,  la Dichiarazione fu pubblicata e distribuita non soltanto nelle cinque lingue ufficiali dell'Organizzazione internazionale, ma anche in quante altre lingue fosse possibile usando ogni mezzo a sua disposizione. Il testo ufficiale della Dichiarazione è disponibile nelle lingue ufficiali delle Nazioni Unite, cioè cinese, francese, inglese, russo e spagnolo.</a:t>
            </a:r>
          </a:p>
          <a:p>
            <a:pPr fontAlgn="base"/>
            <a:endParaRPr lang="it-IT" sz="17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78" name="Picture 2" descr="Risultati immagini per dichiarazione onu diritti umani"/>
          <p:cNvPicPr>
            <a:picLocks noChangeAspect="1" noChangeArrowheads="1"/>
          </p:cNvPicPr>
          <p:nvPr/>
        </p:nvPicPr>
        <p:blipFill>
          <a:blip r:embed="rId6"/>
          <a:srcRect/>
          <a:stretch>
            <a:fillRect/>
          </a:stretch>
        </p:blipFill>
        <p:spPr bwMode="auto">
          <a:xfrm>
            <a:off x="6643702" y="214290"/>
            <a:ext cx="2143125" cy="2143125"/>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13</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857488" y="780146"/>
            <a:ext cx="350046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78" name="Picture 2" descr="Risultati immagini per dichiarazione onu diritti umani"/>
          <p:cNvPicPr>
            <a:picLocks noChangeAspect="1" noChangeArrowheads="1"/>
          </p:cNvPicPr>
          <p:nvPr/>
        </p:nvPicPr>
        <p:blipFill>
          <a:blip r:embed="rId5"/>
          <a:srcRect/>
          <a:stretch>
            <a:fillRect/>
          </a:stretch>
        </p:blipFill>
        <p:spPr bwMode="auto">
          <a:xfrm>
            <a:off x="6643702" y="214290"/>
            <a:ext cx="2143125" cy="2143125"/>
          </a:xfrm>
          <a:prstGeom prst="rect">
            <a:avLst/>
          </a:prstGeom>
          <a:noFill/>
        </p:spPr>
      </p:pic>
      <p:pic>
        <p:nvPicPr>
          <p:cNvPr id="25602" name="Picture 2" descr="Risultati immagini per dichiarazione onu diritti umani"/>
          <p:cNvPicPr>
            <a:picLocks noChangeAspect="1" noChangeArrowheads="1"/>
          </p:cNvPicPr>
          <p:nvPr/>
        </p:nvPicPr>
        <p:blipFill>
          <a:blip r:embed="rId6"/>
          <a:srcRect/>
          <a:stretch>
            <a:fillRect/>
          </a:stretch>
        </p:blipFill>
        <p:spPr bwMode="auto">
          <a:xfrm>
            <a:off x="2786050" y="2795607"/>
            <a:ext cx="6143668" cy="3419475"/>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14</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214678" y="214290"/>
            <a:ext cx="350046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sanciti dall’ONU</a:t>
            </a:r>
          </a:p>
        </p:txBody>
      </p:sp>
      <p:sp>
        <p:nvSpPr>
          <p:cNvPr id="9" name="Rettangolo 8"/>
          <p:cNvSpPr/>
          <p:nvPr/>
        </p:nvSpPr>
        <p:spPr>
          <a:xfrm>
            <a:off x="2714612" y="1428736"/>
            <a:ext cx="6429388" cy="535785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I 30 ARTICOLI DELLA DICHIARAZIONE SANCISCONO:</a:t>
            </a:r>
          </a:p>
          <a:p>
            <a:pPr lvl="0"/>
            <a:endParaRPr lang="it-IT" sz="1500" b="1" i="1" dirty="0" smtClean="0">
              <a:solidFill>
                <a:srgbClr val="0000FF"/>
              </a:solidFill>
              <a:latin typeface="Arial" pitchFamily="34" charset="0"/>
              <a:cs typeface="Arial" pitchFamily="34" charset="0"/>
            </a:endParaRP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 diritti di libertà e  uguaglianza; alla vita e alla sicurezza personale; di asilo, di nazionalità, di proprietà;</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il bando della schiavitù, della tortura, delle pene crudeli; </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lo "stato di diritto" e l' "</a:t>
            </a:r>
            <a:r>
              <a:rPr lang="it-IT" sz="1500" b="1" i="1" dirty="0" err="1" smtClean="0">
                <a:solidFill>
                  <a:srgbClr val="0000FF"/>
                </a:solidFill>
                <a:latin typeface="Arial" pitchFamily="34" charset="0"/>
                <a:cs typeface="Arial" pitchFamily="34" charset="0"/>
              </a:rPr>
              <a:t>habeas</a:t>
            </a:r>
            <a:r>
              <a:rPr lang="it-IT" sz="1500" b="1" i="1" dirty="0" smtClean="0">
                <a:solidFill>
                  <a:srgbClr val="0000FF"/>
                </a:solidFill>
                <a:latin typeface="Arial" pitchFamily="34" charset="0"/>
                <a:cs typeface="Arial" pitchFamily="34" charset="0"/>
              </a:rPr>
              <a:t> corpus";</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la presunzione di innocenza e la non retroattività della pena; </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l'inviolabilità della vita privata, della famiglia, del domicilio;</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la libertà di circolazione e di residenza nel proprio Stato;</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il diritto di sposarsi e di fondare una famiglia;</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le libertà di religione, d'opinione, d'espressione, di riunione, di associazione, di sindacalizzazione, di partecipazione alla vita pubblica da regolarsi tramite libere elezioni a suffragio universale; </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il diritto della libera partecipazione alla vita culturale e scientifica della comunità e alla protezione dei diritti d'autore;</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il diritto alla sicurezza sociale, al lavoro, a una remunerazione equa, al riposo e allo svago tramite vacanze periodiche pagate;</a:t>
            </a:r>
          </a:p>
          <a:p>
            <a:pPr marL="180975" lvl="0" indent="-180975">
              <a:buFont typeface="Arial" pitchFamily="34" charset="0"/>
              <a:buChar char="•"/>
            </a:pPr>
            <a:r>
              <a:rPr lang="it-IT" sz="1500" b="1" i="1" dirty="0" smtClean="0">
                <a:solidFill>
                  <a:srgbClr val="0000FF"/>
                </a:solidFill>
                <a:latin typeface="Arial" pitchFamily="34" charset="0"/>
                <a:cs typeface="Arial" pitchFamily="34" charset="0"/>
              </a:rPr>
              <a:t>il diritto di aiuto e assistenza per la maternità e l'infanzia e il diritto alla educazione per il pieno sviluppo delle personalità umana;</a:t>
            </a:r>
          </a:p>
          <a:p>
            <a:pPr marL="180975" lvl="0" indent="-180975">
              <a:buFont typeface="Arial" pitchFamily="34" charset="0"/>
              <a:buChar char="•"/>
            </a:pPr>
            <a:r>
              <a:rPr lang="it-IT" sz="1500" b="1" i="1" dirty="0" smtClean="0">
                <a:solidFill>
                  <a:srgbClr val="C00000"/>
                </a:solidFill>
                <a:latin typeface="Arial" pitchFamily="34" charset="0"/>
                <a:cs typeface="Arial" pitchFamily="34" charset="0"/>
              </a:rPr>
              <a:t>il richiamo ai doveri di ogni individuo nei confronti della comunità;</a:t>
            </a:r>
          </a:p>
          <a:p>
            <a:pPr marL="180975" indent="-180975">
              <a:buFont typeface="Arial" pitchFamily="34" charset="0"/>
              <a:buChar char="•"/>
            </a:pPr>
            <a:r>
              <a:rPr lang="it-IT" sz="1500" b="1" i="1" dirty="0" smtClean="0">
                <a:solidFill>
                  <a:srgbClr val="0000FF"/>
                </a:solidFill>
                <a:latin typeface="Arial" pitchFamily="34" charset="0"/>
                <a:cs typeface="Arial" pitchFamily="34" charset="0"/>
              </a:rPr>
              <a:t>la soggezione dell'esercizio dei diritti alle limitazioni di legge.</a:t>
            </a:r>
          </a:p>
          <a:p>
            <a:pPr fontAlgn="base"/>
            <a:endParaRPr lang="it-IT" sz="17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78" name="Picture 2" descr="Risultati immagini per dichiarazione onu diritti umani"/>
          <p:cNvPicPr>
            <a:picLocks noChangeAspect="1" noChangeArrowheads="1"/>
          </p:cNvPicPr>
          <p:nvPr/>
        </p:nvPicPr>
        <p:blipFill>
          <a:blip r:embed="rId6"/>
          <a:srcRect/>
          <a:stretch>
            <a:fillRect/>
          </a:stretch>
        </p:blipFill>
        <p:spPr bwMode="auto">
          <a:xfrm>
            <a:off x="7143767" y="214290"/>
            <a:ext cx="1000132" cy="1000132"/>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15</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637270"/>
            <a:ext cx="32861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IN ITALIA</a:t>
            </a:r>
          </a:p>
        </p:txBody>
      </p:sp>
      <p:sp>
        <p:nvSpPr>
          <p:cNvPr id="9" name="Rettangolo 8"/>
          <p:cNvSpPr/>
          <p:nvPr/>
        </p:nvSpPr>
        <p:spPr>
          <a:xfrm>
            <a:off x="2928926" y="2285968"/>
            <a:ext cx="6000792" cy="421486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sz="2800" b="1" i="1" dirty="0" smtClean="0">
                <a:solidFill>
                  <a:srgbClr val="0000FF"/>
                </a:solidFill>
                <a:latin typeface="Arial" pitchFamily="34" charset="0"/>
                <a:cs typeface="Arial" pitchFamily="34" charset="0"/>
              </a:rPr>
              <a:t>IN ITALIA </a:t>
            </a:r>
          </a:p>
          <a:p>
            <a:pPr algn="ctr"/>
            <a:r>
              <a:rPr lang="it-IT" b="1" i="1" dirty="0" smtClean="0">
                <a:solidFill>
                  <a:srgbClr val="C00000"/>
                </a:solidFill>
                <a:latin typeface="Arial" pitchFamily="34" charset="0"/>
                <a:cs typeface="Arial" pitchFamily="34" charset="0"/>
              </a:rPr>
              <a:t>I DIRITTI, </a:t>
            </a:r>
            <a:r>
              <a:rPr lang="it-IT" b="1" i="1" dirty="0" err="1" smtClean="0">
                <a:solidFill>
                  <a:srgbClr val="C00000"/>
                </a:solidFill>
                <a:latin typeface="Arial" pitchFamily="34" charset="0"/>
                <a:cs typeface="Arial" pitchFamily="34" charset="0"/>
              </a:rPr>
              <a:t>DI</a:t>
            </a:r>
            <a:r>
              <a:rPr lang="it-IT" b="1" i="1" dirty="0" smtClean="0">
                <a:solidFill>
                  <a:srgbClr val="C00000"/>
                </a:solidFill>
                <a:latin typeface="Arial" pitchFamily="34" charset="0"/>
                <a:cs typeface="Arial" pitchFamily="34" charset="0"/>
              </a:rPr>
              <a:t> CUI ALLA </a:t>
            </a:r>
          </a:p>
          <a:p>
            <a:pPr algn="ctr"/>
            <a:r>
              <a:rPr lang="it-IT" b="1" i="1" dirty="0" smtClean="0">
                <a:solidFill>
                  <a:srgbClr val="C00000"/>
                </a:solidFill>
                <a:latin typeface="Arial" pitchFamily="34" charset="0"/>
                <a:cs typeface="Arial" pitchFamily="34" charset="0"/>
              </a:rPr>
              <a:t>DICHIARAZIONE UNIVERSALE DEL DICEMBRE ’48, </a:t>
            </a:r>
          </a:p>
          <a:p>
            <a:pPr algn="ctr"/>
            <a:r>
              <a:rPr lang="it-IT" b="1" i="1" dirty="0" smtClean="0">
                <a:solidFill>
                  <a:srgbClr val="C00000"/>
                </a:solidFill>
                <a:latin typeface="Arial" pitchFamily="34" charset="0"/>
                <a:cs typeface="Arial" pitchFamily="34" charset="0"/>
              </a:rPr>
              <a:t>ERANO GIA’ STATI SANCITI </a:t>
            </a:r>
          </a:p>
          <a:p>
            <a:pPr algn="ctr"/>
            <a:r>
              <a:rPr lang="it-IT" b="1" i="1" dirty="0" smtClean="0">
                <a:solidFill>
                  <a:srgbClr val="C00000"/>
                </a:solidFill>
                <a:latin typeface="Arial" pitchFamily="34" charset="0"/>
                <a:cs typeface="Arial" pitchFamily="34" charset="0"/>
              </a:rPr>
              <a:t>NELLA PRIMA PARTE DELLA COSTITUZIONE  </a:t>
            </a:r>
          </a:p>
          <a:p>
            <a:pPr algn="ctr"/>
            <a:r>
              <a:rPr lang="it-IT" b="1" i="1" dirty="0" smtClean="0">
                <a:solidFill>
                  <a:srgbClr val="C00000"/>
                </a:solidFill>
                <a:latin typeface="Arial" pitchFamily="34" charset="0"/>
                <a:cs typeface="Arial" pitchFamily="34" charset="0"/>
              </a:rPr>
              <a:t>ENTRATA IN VIGORE IL 1 GENNAIO 1948</a:t>
            </a:r>
          </a:p>
          <a:p>
            <a:pPr algn="ctr"/>
            <a:endParaRPr lang="it-IT" b="1" i="1" dirty="0" smtClean="0">
              <a:solidFill>
                <a:srgbClr val="C00000"/>
              </a:solidFill>
              <a:latin typeface="Arial" pitchFamily="34" charset="0"/>
              <a:cs typeface="Arial" pitchFamily="34" charset="0"/>
            </a:endParaRPr>
          </a:p>
          <a:p>
            <a:pPr marL="714375" indent="-352425">
              <a:buFont typeface="Wingdings" pitchFamily="2" charset="2"/>
              <a:buChar char="ü"/>
            </a:pPr>
            <a:r>
              <a:rPr lang="it-IT" b="1" i="1" dirty="0" smtClean="0">
                <a:solidFill>
                  <a:srgbClr val="0000FF"/>
                </a:solidFill>
                <a:latin typeface="Arial" pitchFamily="34" charset="0"/>
                <a:cs typeface="Arial" pitchFamily="34" charset="0"/>
              </a:rPr>
              <a:t>FRA I PRINCIPI FONDAMENTALI </a:t>
            </a:r>
          </a:p>
          <a:p>
            <a:pPr marL="714375" indent="-352425"/>
            <a:r>
              <a:rPr lang="it-IT" b="1" i="1" dirty="0" smtClean="0">
                <a:solidFill>
                  <a:srgbClr val="C00000"/>
                </a:solidFill>
                <a:latin typeface="Arial" pitchFamily="34" charset="0"/>
                <a:cs typeface="Arial" pitchFamily="34" charset="0"/>
              </a:rPr>
              <a:t>			</a:t>
            </a:r>
            <a:r>
              <a:rPr lang="it-IT" b="1" i="1" dirty="0" smtClean="0">
                <a:solidFill>
                  <a:srgbClr val="003300"/>
                </a:solidFill>
                <a:latin typeface="Arial" pitchFamily="34" charset="0"/>
                <a:cs typeface="Arial" pitchFamily="34" charset="0"/>
              </a:rPr>
              <a:t>DALL’ART</a:t>
            </a:r>
            <a:r>
              <a:rPr lang="it-IT" b="1" i="1" dirty="0" err="1" smtClean="0">
                <a:solidFill>
                  <a:srgbClr val="003300"/>
                </a:solidFill>
                <a:latin typeface="Arial" pitchFamily="34" charset="0"/>
                <a:cs typeface="Arial" pitchFamily="34" charset="0"/>
              </a:rPr>
              <a:t>.2 ALL</a:t>
            </a:r>
            <a:r>
              <a:rPr lang="it-IT" b="1" i="1" dirty="0" smtClean="0">
                <a:solidFill>
                  <a:srgbClr val="003300"/>
                </a:solidFill>
                <a:latin typeface="Arial" pitchFamily="34" charset="0"/>
                <a:cs typeface="Arial" pitchFamily="34" charset="0"/>
              </a:rPr>
              <a:t>’ART.11</a:t>
            </a:r>
          </a:p>
          <a:p>
            <a:pPr marL="714375" indent="-352425"/>
            <a:endParaRPr lang="it-IT" b="1" i="1" dirty="0" smtClean="0">
              <a:solidFill>
                <a:srgbClr val="C00000"/>
              </a:solidFill>
              <a:latin typeface="Arial" pitchFamily="34" charset="0"/>
              <a:cs typeface="Arial" pitchFamily="34" charset="0"/>
            </a:endParaRPr>
          </a:p>
          <a:p>
            <a:pPr marL="714375" indent="-352425">
              <a:buFont typeface="Wingdings" pitchFamily="2" charset="2"/>
              <a:buChar char="ü"/>
            </a:pPr>
            <a:r>
              <a:rPr lang="it-IT" b="1" i="1" dirty="0" smtClean="0">
                <a:solidFill>
                  <a:srgbClr val="0000FF"/>
                </a:solidFill>
                <a:latin typeface="Arial" pitchFamily="34" charset="0"/>
                <a:cs typeface="Arial" pitchFamily="34" charset="0"/>
              </a:rPr>
              <a:t>NELLA PARTE I: </a:t>
            </a:r>
          </a:p>
          <a:p>
            <a:pPr marL="714375" indent="-352425"/>
            <a:r>
              <a:rPr lang="it-IT" b="1" i="1" dirty="0" smtClean="0">
                <a:solidFill>
                  <a:srgbClr val="0000FF"/>
                </a:solidFill>
                <a:latin typeface="Arial" pitchFamily="34" charset="0"/>
                <a:cs typeface="Arial" pitchFamily="34" charset="0"/>
              </a:rPr>
              <a:t>		DIRITTI E DOVERI DEI CITTADINI </a:t>
            </a:r>
            <a:r>
              <a:rPr lang="it-IT" b="1" i="1" dirty="0" smtClean="0">
                <a:solidFill>
                  <a:srgbClr val="C00000"/>
                </a:solidFill>
                <a:latin typeface="Arial" pitchFamily="34" charset="0"/>
                <a:cs typeface="Arial" pitchFamily="34" charset="0"/>
              </a:rPr>
              <a:t>				</a:t>
            </a:r>
            <a:r>
              <a:rPr lang="it-IT" b="1" i="1" dirty="0" smtClean="0">
                <a:solidFill>
                  <a:srgbClr val="003300"/>
                </a:solidFill>
                <a:latin typeface="Arial" pitchFamily="34" charset="0"/>
                <a:cs typeface="Arial" pitchFamily="34" charset="0"/>
              </a:rPr>
              <a:t>DALL’ART. 13 ALL’ART.54</a:t>
            </a:r>
          </a:p>
          <a:p>
            <a:pPr lvl="0"/>
            <a:endParaRPr lang="it-IT" sz="15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26" name="Picture 2" descr="Risultati immagini per costituzione italiana wiki"/>
          <p:cNvPicPr>
            <a:picLocks noChangeAspect="1" noChangeArrowheads="1"/>
          </p:cNvPicPr>
          <p:nvPr/>
        </p:nvPicPr>
        <p:blipFill>
          <a:blip r:embed="rId6"/>
          <a:srcRect/>
          <a:stretch>
            <a:fillRect/>
          </a:stretch>
        </p:blipFill>
        <p:spPr bwMode="auto">
          <a:xfrm>
            <a:off x="6143636" y="357166"/>
            <a:ext cx="2643181" cy="1811461"/>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16</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9" name="Rettangolo 8"/>
          <p:cNvSpPr/>
          <p:nvPr/>
        </p:nvSpPr>
        <p:spPr>
          <a:xfrm>
            <a:off x="2928926" y="357166"/>
            <a:ext cx="6000792" cy="1785974"/>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sz="3200" b="1" i="1"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LA SHOAH </a:t>
            </a:r>
          </a:p>
          <a:p>
            <a:pPr algn="ctr"/>
            <a:r>
              <a:rPr lang="it-IT" sz="3200" b="1" i="1"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COME NEGAZIONE DEI </a:t>
            </a:r>
          </a:p>
          <a:p>
            <a:pPr algn="ctr"/>
            <a:r>
              <a:rPr lang="it-IT" sz="3200" b="1" i="1"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DIRITTI UNIVERSALI DELL’UOMO</a:t>
            </a:r>
          </a:p>
          <a:p>
            <a:pPr lvl="0"/>
            <a:endParaRPr lang="it-IT" sz="15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8674" name="Picture 2" descr="Risultati immagini per OLOCAusto"/>
          <p:cNvPicPr>
            <a:picLocks noChangeAspect="1" noChangeArrowheads="1"/>
          </p:cNvPicPr>
          <p:nvPr/>
        </p:nvPicPr>
        <p:blipFill>
          <a:blip r:embed="rId6"/>
          <a:srcRect/>
          <a:stretch>
            <a:fillRect/>
          </a:stretch>
        </p:blipFill>
        <p:spPr bwMode="auto">
          <a:xfrm>
            <a:off x="2928926" y="2500306"/>
            <a:ext cx="3733826" cy="1714512"/>
          </a:xfrm>
          <a:prstGeom prst="rect">
            <a:avLst/>
          </a:prstGeom>
          <a:noFill/>
        </p:spPr>
      </p:pic>
      <p:pic>
        <p:nvPicPr>
          <p:cNvPr id="28676" name="Picture 4" descr="Risultati immagini per OLOCAusto"/>
          <p:cNvPicPr>
            <a:picLocks noChangeAspect="1" noChangeArrowheads="1"/>
          </p:cNvPicPr>
          <p:nvPr/>
        </p:nvPicPr>
        <p:blipFill>
          <a:blip r:embed="rId7"/>
          <a:srcRect/>
          <a:stretch>
            <a:fillRect/>
          </a:stretch>
        </p:blipFill>
        <p:spPr bwMode="auto">
          <a:xfrm>
            <a:off x="6143636" y="3357562"/>
            <a:ext cx="2822149" cy="2286016"/>
          </a:xfrm>
          <a:prstGeom prst="rect">
            <a:avLst/>
          </a:prstGeom>
          <a:noFill/>
        </p:spPr>
      </p:pic>
      <p:pic>
        <p:nvPicPr>
          <p:cNvPr id="28678" name="Picture 6" descr="Immagine correlata"/>
          <p:cNvPicPr>
            <a:picLocks noChangeAspect="1" noChangeArrowheads="1"/>
          </p:cNvPicPr>
          <p:nvPr/>
        </p:nvPicPr>
        <p:blipFill>
          <a:blip r:embed="rId8"/>
          <a:srcRect/>
          <a:stretch>
            <a:fillRect/>
          </a:stretch>
        </p:blipFill>
        <p:spPr bwMode="auto">
          <a:xfrm>
            <a:off x="3571868" y="4643446"/>
            <a:ext cx="2758983" cy="2000263"/>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17</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857488" y="214290"/>
            <a:ext cx="307183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2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AVVISAGLIA DELLE </a:t>
            </a:r>
          </a:p>
          <a:p>
            <a:pPr marL="0" marR="0" lvl="0" indent="0" defTabSz="914400" rtl="0" eaLnBrk="1" fontAlgn="base" latinLnBrk="0" hangingPunct="1">
              <a:lnSpc>
                <a:spcPct val="100000"/>
              </a:lnSpc>
              <a:spcBef>
                <a:spcPct val="0"/>
              </a:spcBef>
              <a:spcAft>
                <a:spcPct val="0"/>
              </a:spcAft>
              <a:buClrTx/>
              <a:buSzTx/>
              <a:buFontTx/>
              <a:buNone/>
              <a:tabLst/>
            </a:pPr>
            <a:r>
              <a:rPr kumimoji="0" lang="it-IT" sz="2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FUTURE</a:t>
            </a:r>
            <a:r>
              <a:rPr kumimoji="0" lang="it-IT" sz="2200" b="1" i="1" u="none" strike="noStrike" cap="none" normalizeH="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PERSECUZIONI </a:t>
            </a:r>
          </a:p>
          <a:p>
            <a:pPr marL="0" marR="0" lvl="0" indent="0" defTabSz="914400" rtl="0" eaLnBrk="1" fontAlgn="base" latinLnBrk="0" hangingPunct="1">
              <a:lnSpc>
                <a:spcPct val="100000"/>
              </a:lnSpc>
              <a:spcBef>
                <a:spcPct val="0"/>
              </a:spcBef>
              <a:spcAft>
                <a:spcPct val="0"/>
              </a:spcAft>
              <a:buClrTx/>
              <a:buSzTx/>
              <a:buFontTx/>
              <a:buNone/>
              <a:tabLst/>
            </a:pPr>
            <a:r>
              <a:rPr kumimoji="0" lang="it-IT" sz="2200" b="1" i="1" u="none" strike="noStrike" cap="none" normalizeH="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FURONO, IN ITALIA, </a:t>
            </a:r>
          </a:p>
          <a:p>
            <a:pPr marL="0" marR="0" lvl="0" indent="0" defTabSz="914400" rtl="0" eaLnBrk="1" fontAlgn="base" latinLnBrk="0" hangingPunct="1">
              <a:lnSpc>
                <a:spcPct val="100000"/>
              </a:lnSpc>
              <a:spcBef>
                <a:spcPct val="0"/>
              </a:spcBef>
              <a:spcAft>
                <a:spcPct val="0"/>
              </a:spcAft>
              <a:buClrTx/>
              <a:buSzTx/>
              <a:buFontTx/>
              <a:buNone/>
              <a:tabLst/>
            </a:pPr>
            <a:r>
              <a:rPr kumimoji="0" lang="it-IT" sz="2200" b="1" i="1" u="none" strike="noStrike" cap="none" normalizeH="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LE LEGGI RAZZIALI FASCISTE DEL 1938</a:t>
            </a:r>
            <a:endParaRPr lang="it-IT" sz="2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p:txBody>
      </p:sp>
      <p:sp>
        <p:nvSpPr>
          <p:cNvPr id="9" name="Rettangolo 8"/>
          <p:cNvSpPr/>
          <p:nvPr/>
        </p:nvSpPr>
        <p:spPr>
          <a:xfrm>
            <a:off x="2928926" y="2143116"/>
            <a:ext cx="6000792" cy="442915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1000" b="1" i="1" dirty="0" smtClean="0">
              <a:solidFill>
                <a:srgbClr val="C00000"/>
              </a:solidFill>
              <a:latin typeface="Arial" pitchFamily="34" charset="0"/>
              <a:cs typeface="Arial" pitchFamily="34" charset="0"/>
            </a:endParaRPr>
          </a:p>
          <a:p>
            <a:r>
              <a:rPr lang="it-IT" sz="1600" b="1" i="1" dirty="0" smtClean="0">
                <a:solidFill>
                  <a:srgbClr val="0000FF"/>
                </a:solidFill>
              </a:rPr>
              <a:t>Annunciate il 18 settembre  1938 a Trieste da Mussolini, furono poi emanate  nei mesi successivi. Vietavano:</a:t>
            </a:r>
          </a:p>
          <a:p>
            <a:pPr marL="361950" lvl="0" indent="-180975">
              <a:buFont typeface="Arial" pitchFamily="34" charset="0"/>
              <a:buChar char="•"/>
            </a:pPr>
            <a:r>
              <a:rPr lang="it-IT" sz="1600" b="1" i="1" dirty="0" smtClean="0">
                <a:solidFill>
                  <a:srgbClr val="0000FF"/>
                </a:solidFill>
              </a:rPr>
              <a:t>i matrimoni tra italiani ed ebrei,</a:t>
            </a:r>
          </a:p>
          <a:p>
            <a:pPr marL="361950" lvl="0" indent="-180975">
              <a:buFont typeface="Arial" pitchFamily="34" charset="0"/>
              <a:buChar char="•"/>
            </a:pPr>
            <a:r>
              <a:rPr lang="it-IT" sz="1600" b="1" i="1" dirty="0" smtClean="0">
                <a:solidFill>
                  <a:srgbClr val="0000FF"/>
                </a:solidFill>
              </a:rPr>
              <a:t>agli italiani di avere domestici ebrei, </a:t>
            </a:r>
          </a:p>
          <a:p>
            <a:pPr marL="361950" lvl="0" indent="-180975">
              <a:buFont typeface="Arial" pitchFamily="34" charset="0"/>
              <a:buChar char="•"/>
            </a:pPr>
            <a:r>
              <a:rPr lang="it-IT" sz="1600" b="1" i="1" dirty="0" smtClean="0">
                <a:solidFill>
                  <a:srgbClr val="0000FF"/>
                </a:solidFill>
              </a:rPr>
              <a:t>a tutte le pubbliche amministrazioni e per le società private di carattere pubblicistico – come banche e assicurazioni – di avere ebrei alle proprie dipendenze, </a:t>
            </a:r>
          </a:p>
          <a:p>
            <a:pPr marL="361950" lvl="0" indent="-180975">
              <a:buFont typeface="Arial" pitchFamily="34" charset="0"/>
              <a:buChar char="•"/>
            </a:pPr>
            <a:r>
              <a:rPr lang="it-IT" sz="1600" b="1" i="1" dirty="0" smtClean="0">
                <a:solidFill>
                  <a:srgbClr val="0000FF"/>
                </a:solidFill>
              </a:rPr>
              <a:t>l'immigrazione in Italia di ebrei stranieri, </a:t>
            </a:r>
          </a:p>
          <a:p>
            <a:pPr marL="361950" lvl="0" indent="-180975">
              <a:buFont typeface="Arial" pitchFamily="34" charset="0"/>
              <a:buChar char="•"/>
            </a:pPr>
            <a:r>
              <a:rPr lang="it-IT" sz="1600" b="1" i="1" dirty="0" smtClean="0">
                <a:solidFill>
                  <a:srgbClr val="0000FF"/>
                </a:solidFill>
              </a:rPr>
              <a:t>la concessione (ma prevedevano anche la revoca) della cittadinanza  agli ebrei,</a:t>
            </a:r>
          </a:p>
          <a:p>
            <a:pPr marL="361950" lvl="0" indent="-180975">
              <a:buFont typeface="Arial" pitchFamily="34" charset="0"/>
              <a:buChar char="•"/>
            </a:pPr>
            <a:r>
              <a:rPr lang="it-IT" sz="1600" b="1" i="1" dirty="0" smtClean="0">
                <a:solidFill>
                  <a:srgbClr val="0000FF"/>
                </a:solidFill>
              </a:rPr>
              <a:t>agli ebrei di svolgere la professione di notaio, di giornalista e molte altre professioni intellettuali, </a:t>
            </a:r>
          </a:p>
          <a:p>
            <a:pPr marL="361950" lvl="0" indent="-180975">
              <a:buFont typeface="Arial" pitchFamily="34" charset="0"/>
              <a:buChar char="•"/>
            </a:pPr>
            <a:r>
              <a:rPr lang="it-IT" sz="1600" b="1" i="1" dirty="0" smtClean="0">
                <a:solidFill>
                  <a:srgbClr val="0000FF"/>
                </a:solidFill>
              </a:rPr>
              <a:t>l'iscrizione dei ragazzi ebrei nelle scuole pubbliche, </a:t>
            </a:r>
          </a:p>
          <a:p>
            <a:pPr marL="361950" lvl="0" indent="-180975">
              <a:buFont typeface="Arial" pitchFamily="34" charset="0"/>
              <a:buChar char="•"/>
            </a:pPr>
            <a:r>
              <a:rPr lang="it-IT" sz="1600" b="1" i="1" dirty="0" smtClean="0">
                <a:solidFill>
                  <a:srgbClr val="0000FF"/>
                </a:solidFill>
              </a:rPr>
              <a:t>alle scuole medie libri di testo scritti da ebrei.</a:t>
            </a:r>
          </a:p>
          <a:p>
            <a:pPr marL="180975" lvl="0" indent="-180975"/>
            <a:endParaRPr lang="it-IT" sz="1600" b="1" i="1" dirty="0" smtClean="0">
              <a:solidFill>
                <a:srgbClr val="C00000"/>
              </a:solidFill>
            </a:endParaRPr>
          </a:p>
          <a:p>
            <a:pPr marL="180975" indent="-180975"/>
            <a:r>
              <a:rPr lang="it-IT" sz="1600" b="1" i="1" dirty="0" smtClean="0">
                <a:solidFill>
                  <a:srgbClr val="C00000"/>
                </a:solidFill>
              </a:rPr>
              <a:t>Furono abrogate con i regi decreti del 20 gennaio 1944</a:t>
            </a:r>
            <a:endParaRPr lang="it-IT" sz="1000" dirty="0" smtClean="0">
              <a:solidFill>
                <a:srgbClr val="C00000"/>
              </a:solidFill>
            </a:endParaRPr>
          </a:p>
          <a:p>
            <a:pPr lvl="0"/>
            <a:endParaRPr lang="it-IT" sz="15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 name="Picture 2" descr="Risultati immagini per leggi razziali italia"/>
          <p:cNvPicPr>
            <a:picLocks noChangeAspect="1" noChangeArrowheads="1"/>
          </p:cNvPicPr>
          <p:nvPr/>
        </p:nvPicPr>
        <p:blipFill>
          <a:blip r:embed="rId6" cstate="print"/>
          <a:srcRect/>
          <a:stretch>
            <a:fillRect/>
          </a:stretch>
        </p:blipFill>
        <p:spPr bwMode="auto">
          <a:xfrm>
            <a:off x="6143636" y="296031"/>
            <a:ext cx="2709782" cy="1632771"/>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18</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285728"/>
            <a:ext cx="621510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Da metà 1943 in poi </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g</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li EBREI vengono</a:t>
            </a:r>
          </a:p>
          <a:p>
            <a:pPr marL="447675" marR="0" lvl="0" indent="-447675" defTabSz="914400" rtl="0" eaLnBrk="1" fontAlgn="base" latinLnBrk="0" hangingPunct="1">
              <a:lnSpc>
                <a:spcPct val="100000"/>
              </a:lnSpc>
              <a:spcBef>
                <a:spcPct val="0"/>
              </a:spcBef>
              <a:spcAft>
                <a:spcPct val="0"/>
              </a:spcAft>
              <a:buClrTx/>
              <a:buSzTx/>
              <a:buFont typeface="Wingdings" pitchFamily="2" charset="2"/>
              <a:buChar char="ü"/>
              <a:tabLst>
                <a:tab pos="447675" algn="l"/>
              </a:tabLst>
            </a:pPr>
            <a:r>
              <a:rPr lang="it-IT" sz="2400" b="1" i="1" dirty="0" smtClean="0">
                <a:solidFill>
                  <a:srgbClr val="00FF00"/>
                </a:solidFill>
                <a:latin typeface="Calibri" pitchFamily="34" charset="0"/>
                <a:ea typeface="Calibri" pitchFamily="34" charset="0"/>
                <a:cs typeface="Times New Roman" pitchFamily="18" charset="0"/>
              </a:rPr>
              <a:t>rastrellati in tutta Europa solo perché ebrei;</a:t>
            </a: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Rettangolo 11"/>
          <p:cNvSpPr/>
          <p:nvPr/>
        </p:nvSpPr>
        <p:spPr>
          <a:xfrm>
            <a:off x="3143240" y="3786190"/>
            <a:ext cx="2714644" cy="107157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tabLst>
                <a:tab pos="0" algn="l"/>
              </a:tabLst>
            </a:pPr>
            <a:r>
              <a:rPr lang="it-IT" b="1" i="1" dirty="0" smtClean="0">
                <a:solidFill>
                  <a:srgbClr val="0000FF"/>
                </a:solidFill>
                <a:latin typeface="Calibri" pitchFamily="34" charset="0"/>
                <a:ea typeface="Calibri" pitchFamily="34" charset="0"/>
                <a:cs typeface="Times New Roman" pitchFamily="18" charset="0"/>
              </a:rPr>
              <a:t>Le retate nel ghetto di Varsavia (Polonia) ebbero inizio </a:t>
            </a:r>
            <a:r>
              <a:rPr lang="it-IT" b="1" dirty="0" smtClean="0"/>
              <a:t> </a:t>
            </a:r>
            <a:r>
              <a:rPr lang="it-IT" b="1" i="1" dirty="0" smtClean="0">
                <a:solidFill>
                  <a:srgbClr val="0000FF"/>
                </a:solidFill>
                <a:latin typeface="Calibri" pitchFamily="34" charset="0"/>
                <a:ea typeface="Calibri" pitchFamily="34" charset="0"/>
                <a:cs typeface="Times New Roman" pitchFamily="18" charset="0"/>
              </a:rPr>
              <a:t> il 22 luglio 1942.</a:t>
            </a:r>
          </a:p>
        </p:txBody>
      </p:sp>
      <p:sp>
        <p:nvSpPr>
          <p:cNvPr id="14" name="Rectangle 3"/>
          <p:cNvSpPr>
            <a:spLocks noChangeArrowheads="1"/>
          </p:cNvSpPr>
          <p:nvPr/>
        </p:nvSpPr>
        <p:spPr bwMode="auto">
          <a:xfrm>
            <a:off x="5929322" y="2000240"/>
            <a:ext cx="3071834" cy="17859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it-IT" b="1" i="1" dirty="0" smtClean="0">
                <a:solidFill>
                  <a:srgbClr val="0000FF"/>
                </a:solidFill>
                <a:latin typeface="Calibri" pitchFamily="34" charset="0"/>
                <a:ea typeface="Calibri" pitchFamily="34" charset="0"/>
                <a:cs typeface="Times New Roman" pitchFamily="18" charset="0"/>
              </a:rPr>
              <a:t>Nel ghetto di Roma,  tra le ore 05:30 e le ore 14:00 di sabato 16 ottobre 1943, viene operata una retata di 1.259 persone, di cui 689 donne, 363 uomini e 207 tra bambini.</a:t>
            </a:r>
          </a:p>
        </p:txBody>
      </p:sp>
      <p:sp>
        <p:nvSpPr>
          <p:cNvPr id="8194" name="AutoShape 2" descr="Risultati immagini per rastrellamento del ghetto di ro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Risultati immagini per rastrellamento del ghetto"/>
          <p:cNvPicPr>
            <a:picLocks noChangeAspect="1" noChangeArrowheads="1"/>
          </p:cNvPicPr>
          <p:nvPr/>
        </p:nvPicPr>
        <p:blipFill>
          <a:blip r:embed="rId6"/>
          <a:srcRect/>
          <a:stretch>
            <a:fillRect/>
          </a:stretch>
        </p:blipFill>
        <p:spPr bwMode="auto">
          <a:xfrm>
            <a:off x="2719264" y="1857364"/>
            <a:ext cx="3138620" cy="1785950"/>
          </a:xfrm>
          <a:prstGeom prst="rect">
            <a:avLst/>
          </a:prstGeom>
          <a:noFill/>
        </p:spPr>
      </p:pic>
      <p:pic>
        <p:nvPicPr>
          <p:cNvPr id="8198" name="Picture 6" descr="Risultati immagini per rastrellamento del ghetto"/>
          <p:cNvPicPr>
            <a:picLocks noChangeAspect="1" noChangeArrowheads="1"/>
          </p:cNvPicPr>
          <p:nvPr/>
        </p:nvPicPr>
        <p:blipFill>
          <a:blip r:embed="rId7"/>
          <a:srcRect/>
          <a:stretch>
            <a:fillRect/>
          </a:stretch>
        </p:blipFill>
        <p:spPr bwMode="auto">
          <a:xfrm>
            <a:off x="5929322" y="4000504"/>
            <a:ext cx="3110226" cy="2143140"/>
          </a:xfrm>
          <a:prstGeom prst="rect">
            <a:avLst/>
          </a:prstGeom>
          <a:noFill/>
        </p:spPr>
      </p:pic>
      <p:pic>
        <p:nvPicPr>
          <p:cNvPr id="8200" name="Picture 8" descr="Risultati immagini per rastrellamento ghetto di varsavia"/>
          <p:cNvPicPr>
            <a:picLocks noChangeAspect="1" noChangeArrowheads="1"/>
          </p:cNvPicPr>
          <p:nvPr/>
        </p:nvPicPr>
        <p:blipFill>
          <a:blip r:embed="rId8"/>
          <a:srcRect/>
          <a:stretch>
            <a:fillRect/>
          </a:stretch>
        </p:blipFill>
        <p:spPr bwMode="auto">
          <a:xfrm>
            <a:off x="3428992" y="4929198"/>
            <a:ext cx="2383359" cy="1603093"/>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19</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357166"/>
            <a:ext cx="621510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GLI EBREI vengono </a:t>
            </a:r>
          </a:p>
          <a:p>
            <a:pPr marL="447675" marR="0" lvl="0" indent="-447675" defTabSz="914400" rtl="0" eaLnBrk="1" fontAlgn="base" latinLnBrk="0" hangingPunct="1">
              <a:lnSpc>
                <a:spcPct val="100000"/>
              </a:lnSpc>
              <a:spcBef>
                <a:spcPct val="0"/>
              </a:spcBef>
              <a:spcAft>
                <a:spcPct val="0"/>
              </a:spcAft>
              <a:buClrTx/>
              <a:buSzTx/>
              <a:buFont typeface="Wingdings" pitchFamily="2" charset="2"/>
              <a:buChar char="ü"/>
              <a:tabLst>
                <a:tab pos="447675" algn="l"/>
              </a:tabLst>
            </a:pPr>
            <a:endParaRPr lang="it-IT" sz="1000" b="1" i="1" dirty="0" smtClean="0">
              <a:solidFill>
                <a:srgbClr val="00FF00"/>
              </a:solidFill>
              <a:latin typeface="Calibri" pitchFamily="34" charset="0"/>
              <a:ea typeface="Calibri" pitchFamily="34" charset="0"/>
              <a:cs typeface="Times New Roman" pitchFamily="18" charset="0"/>
            </a:endParaRPr>
          </a:p>
          <a:p>
            <a:pPr marL="447675" marR="0" lvl="0" indent="-447675" defTabSz="914400" rtl="0" eaLnBrk="1" fontAlgn="base" latinLnBrk="0" hangingPunct="1">
              <a:lnSpc>
                <a:spcPct val="100000"/>
              </a:lnSpc>
              <a:spcBef>
                <a:spcPct val="0"/>
              </a:spcBef>
              <a:spcAft>
                <a:spcPct val="0"/>
              </a:spcAft>
              <a:buClrTx/>
              <a:buSzTx/>
              <a:buFont typeface="Wingdings" pitchFamily="2" charset="2"/>
              <a:buChar char="ü"/>
              <a:tabLst>
                <a:tab pos="447675" algn="l"/>
              </a:tabLst>
            </a:pPr>
            <a:r>
              <a:rPr lang="it-IT" sz="2400" b="1" i="1" dirty="0" smtClean="0">
                <a:solidFill>
                  <a:srgbClr val="00FF00"/>
                </a:solidFill>
                <a:latin typeface="Calibri" pitchFamily="34" charset="0"/>
                <a:ea typeface="Calibri" pitchFamily="34" charset="0"/>
                <a:cs typeface="Times New Roman" pitchFamily="18" charset="0"/>
              </a:rPr>
              <a:t>deportati nei campi di concentramento senza potersi difendere;</a:t>
            </a:r>
          </a:p>
          <a:p>
            <a:pPr marL="447675" marR="0" lvl="0" indent="-447675" defTabSz="914400" rtl="0" eaLnBrk="1" fontAlgn="base" latinLnBrk="0" hangingPunct="1">
              <a:lnSpc>
                <a:spcPct val="100000"/>
              </a:lnSpc>
              <a:spcBef>
                <a:spcPct val="0"/>
              </a:spcBef>
              <a:spcAft>
                <a:spcPct val="0"/>
              </a:spcAft>
              <a:buClrTx/>
              <a:buSzTx/>
              <a:tabLst>
                <a:tab pos="447675" algn="l"/>
              </a:tabLst>
            </a:pPr>
            <a:r>
              <a:rPr lang="it-IT" sz="3200" b="1" i="1" dirty="0" smtClean="0">
                <a:solidFill>
                  <a:srgbClr val="00FF00"/>
                </a:solidFill>
                <a:latin typeface="Calibri" pitchFamily="34" charset="0"/>
                <a:ea typeface="Calibri" pitchFamily="34" charset="0"/>
                <a:cs typeface="Times New Roman" pitchFamily="18" charset="0"/>
              </a:rPr>
              <a:t>	</a:t>
            </a:r>
            <a:endPar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pPr marL="447675" marR="0" lvl="0" indent="-447675" defTabSz="914400" rtl="0" eaLnBrk="1" fontAlgn="base" latinLnBrk="0" hangingPunct="1">
              <a:lnSpc>
                <a:spcPct val="100000"/>
              </a:lnSpc>
              <a:spcBef>
                <a:spcPct val="0"/>
              </a:spcBef>
              <a:spcAft>
                <a:spcPct val="0"/>
              </a:spcAft>
              <a:buClrTx/>
              <a:buSzTx/>
              <a:tabLst>
                <a:tab pos="447675" algn="l"/>
              </a:tabLst>
            </a:pPr>
            <a:endPar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a:t>
            </a: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 name="Picture 2" descr="Risultati immagini per deportazione ebrei"/>
          <p:cNvPicPr>
            <a:picLocks noChangeAspect="1" noChangeArrowheads="1"/>
          </p:cNvPicPr>
          <p:nvPr/>
        </p:nvPicPr>
        <p:blipFill>
          <a:blip r:embed="rId5"/>
          <a:srcRect/>
          <a:stretch>
            <a:fillRect/>
          </a:stretch>
        </p:blipFill>
        <p:spPr bwMode="auto">
          <a:xfrm>
            <a:off x="2857488" y="2143116"/>
            <a:ext cx="3357586" cy="1642495"/>
          </a:xfrm>
          <a:prstGeom prst="rect">
            <a:avLst/>
          </a:prstGeom>
          <a:noFill/>
        </p:spPr>
      </p:pic>
      <p:pic>
        <p:nvPicPr>
          <p:cNvPr id="1028" name="Picture 4" descr="Risultati immagini per deportazione ebrei"/>
          <p:cNvPicPr>
            <a:picLocks noChangeAspect="1" noChangeArrowheads="1"/>
          </p:cNvPicPr>
          <p:nvPr/>
        </p:nvPicPr>
        <p:blipFill>
          <a:blip r:embed="rId6"/>
          <a:srcRect/>
          <a:stretch>
            <a:fillRect/>
          </a:stretch>
        </p:blipFill>
        <p:spPr bwMode="auto">
          <a:xfrm>
            <a:off x="6429388" y="2428868"/>
            <a:ext cx="2476500" cy="1847851"/>
          </a:xfrm>
          <a:prstGeom prst="rect">
            <a:avLst/>
          </a:prstGeom>
          <a:noFill/>
        </p:spPr>
      </p:pic>
      <p:pic>
        <p:nvPicPr>
          <p:cNvPr id="1030" name="Picture 6" descr="Risultati immagini per deportazione ebrei"/>
          <p:cNvPicPr>
            <a:picLocks noChangeAspect="1" noChangeArrowheads="1"/>
          </p:cNvPicPr>
          <p:nvPr/>
        </p:nvPicPr>
        <p:blipFill>
          <a:blip r:embed="rId7"/>
          <a:srcRect/>
          <a:stretch>
            <a:fillRect/>
          </a:stretch>
        </p:blipFill>
        <p:spPr bwMode="auto">
          <a:xfrm>
            <a:off x="3071802" y="4143380"/>
            <a:ext cx="2643174" cy="1879683"/>
          </a:xfrm>
          <a:prstGeom prst="rect">
            <a:avLst/>
          </a:prstGeom>
          <a:noFill/>
        </p:spPr>
      </p:pic>
      <p:pic>
        <p:nvPicPr>
          <p:cNvPr id="1032" name="Picture 8" descr="Risultati immagini per deportazione ebrei"/>
          <p:cNvPicPr>
            <a:picLocks noChangeAspect="1" noChangeArrowheads="1"/>
          </p:cNvPicPr>
          <p:nvPr/>
        </p:nvPicPr>
        <p:blipFill>
          <a:blip r:embed="rId8"/>
          <a:srcRect/>
          <a:stretch>
            <a:fillRect/>
          </a:stretch>
        </p:blipFill>
        <p:spPr bwMode="auto">
          <a:xfrm>
            <a:off x="6072198" y="4643446"/>
            <a:ext cx="2257421" cy="173297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1428736"/>
            <a:ext cx="578647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CON UNA VELOCE CARRELLATA </a:t>
            </a:r>
            <a:r>
              <a:rPr kumimoji="0" lang="it-IT" sz="3200" b="1" i="1" u="none" strike="noStrike" cap="none" normalizeH="0" baseline="0" dirty="0" err="1"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DI</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IMMAGINI</a:t>
            </a:r>
            <a:r>
              <a:rPr kumimoji="0" lang="it-IT" sz="3200" b="1" i="1" u="none" strike="noStrike" cap="none" normalizeH="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VEDIAMO: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3200" b="1" i="1" u="none" strike="noStrike" cap="none" normalizeH="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pPr marL="714375" marR="0" lvl="0" indent="-533400" defTabSz="914400" rtl="0" eaLnBrk="1" fontAlgn="base" latinLnBrk="0" hangingPunct="1">
              <a:lnSpc>
                <a:spcPct val="100000"/>
              </a:lnSpc>
              <a:spcBef>
                <a:spcPct val="0"/>
              </a:spcBef>
              <a:spcAft>
                <a:spcPct val="0"/>
              </a:spcAft>
              <a:buClrTx/>
              <a:buSzTx/>
              <a:buFont typeface="Wingdings" pitchFamily="2" charset="2"/>
              <a:buChar char="ü"/>
              <a:tabLst/>
            </a:pPr>
            <a:r>
              <a:rPr lang="it-IT" sz="3200" b="1" i="1" baseline="0"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UNA</a:t>
            </a:r>
            <a:r>
              <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 BREVE STORIA DEI RIRITTI UMANI</a:t>
            </a:r>
          </a:p>
          <a:p>
            <a:pPr marL="714375" marR="0" lvl="0" indent="-533400" defTabSz="914400" rtl="0" eaLnBrk="1" fontAlgn="base" latinLnBrk="0" hangingPunct="1">
              <a:lnSpc>
                <a:spcPct val="100000"/>
              </a:lnSpc>
              <a:spcBef>
                <a:spcPct val="0"/>
              </a:spcBef>
              <a:spcAft>
                <a:spcPct val="0"/>
              </a:spcAft>
              <a:buClrTx/>
              <a:buSzTx/>
              <a:buFont typeface="Wingdings" pitchFamily="2" charset="2"/>
              <a:buChar char="ü"/>
              <a:tabLst/>
            </a:pPr>
            <a:r>
              <a:rPr kumimoji="0" lang="it-IT" sz="3200" b="1" i="1" u="none" strike="noStrike" cap="none" normalizeH="0" baseline="0" dirty="0" smtClean="0">
                <a:ln>
                  <a:noFill/>
                </a:ln>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LA</a:t>
            </a:r>
            <a:r>
              <a:rPr kumimoji="0" lang="it-IT" sz="3200" b="1" i="1" u="none" strike="noStrike" cap="none" normalizeH="0" dirty="0" smtClean="0">
                <a:ln>
                  <a:noFill/>
                </a:ln>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 SHOAH O OLOCAUSTO </a:t>
            </a:r>
          </a:p>
          <a:p>
            <a:pPr marL="714375" marR="0" lvl="0" indent="-533400" defTabSz="914400" rtl="0" eaLnBrk="1" fontAlgn="base" latinLnBrk="0" hangingPunct="1">
              <a:lnSpc>
                <a:spcPct val="100000"/>
              </a:lnSpc>
              <a:spcBef>
                <a:spcPct val="0"/>
              </a:spcBef>
              <a:spcAft>
                <a:spcPct val="0"/>
              </a:spcAft>
              <a:buClrTx/>
              <a:buSzTx/>
              <a:tabLst/>
            </a:pPr>
            <a:r>
              <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	COME </a:t>
            </a:r>
            <a:r>
              <a:rPr kumimoji="0" lang="it-IT" sz="3200" b="1" i="1" u="none" strike="noStrike" cap="none" normalizeH="0" dirty="0" smtClean="0">
                <a:ln>
                  <a:noFill/>
                </a:ln>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NEGAZIONE </a:t>
            </a:r>
          </a:p>
          <a:p>
            <a:pPr marL="714375" marR="0" lvl="0" indent="-533400" defTabSz="914400" rtl="0" eaLnBrk="1" fontAlgn="base" latinLnBrk="0" hangingPunct="1">
              <a:lnSpc>
                <a:spcPct val="100000"/>
              </a:lnSpc>
              <a:spcBef>
                <a:spcPct val="0"/>
              </a:spcBef>
              <a:spcAft>
                <a:spcPct val="0"/>
              </a:spcAft>
              <a:buClrTx/>
              <a:buSzTx/>
              <a:tabLst/>
            </a:pPr>
            <a:r>
              <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	</a:t>
            </a:r>
            <a:r>
              <a:rPr kumimoji="0" lang="it-IT" sz="3200" b="1" i="1" u="none" strike="noStrike" cap="none" normalizeH="0" dirty="0" smtClean="0">
                <a:ln>
                  <a:noFill/>
                </a:ln>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DEI DIRITTI UMANI</a:t>
            </a:r>
            <a:endParaRPr kumimoji="0" lang="it-IT" sz="28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20</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357166"/>
            <a:ext cx="621510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GLI EBREI vengono</a:t>
            </a:r>
          </a:p>
          <a:p>
            <a:pPr marL="447675" marR="0" lvl="0" indent="-447675" defTabSz="914400" rtl="0" eaLnBrk="1" fontAlgn="base" latinLnBrk="0" hangingPunct="1">
              <a:lnSpc>
                <a:spcPct val="100000"/>
              </a:lnSpc>
              <a:spcBef>
                <a:spcPct val="0"/>
              </a:spcBef>
              <a:spcAft>
                <a:spcPct val="0"/>
              </a:spcAft>
              <a:buClrTx/>
              <a:buSzTx/>
              <a:buFont typeface="Wingdings" pitchFamily="2" charset="2"/>
              <a:buChar char="ü"/>
              <a:tabLst>
                <a:tab pos="447675" algn="l"/>
              </a:tabLst>
            </a:pPr>
            <a:r>
              <a:rPr lang="it-IT" sz="2400" b="1" i="1" dirty="0" smtClean="0">
                <a:solidFill>
                  <a:srgbClr val="00FF00"/>
                </a:solidFill>
                <a:latin typeface="Calibri" pitchFamily="34" charset="0"/>
                <a:ea typeface="Calibri" pitchFamily="34" charset="0"/>
                <a:cs typeface="Times New Roman" pitchFamily="18" charset="0"/>
              </a:rPr>
              <a:t>condotti a morte nei campi di sterminio senza alcun processo,</a:t>
            </a:r>
          </a:p>
          <a:p>
            <a:pPr marL="447675" marR="0" lvl="0" indent="-447675" defTabSz="914400" rtl="0" eaLnBrk="1" fontAlgn="base" latinLnBrk="0" hangingPunct="1">
              <a:lnSpc>
                <a:spcPct val="100000"/>
              </a:lnSpc>
              <a:spcBef>
                <a:spcPct val="0"/>
              </a:spcBef>
              <a:spcAft>
                <a:spcPct val="0"/>
              </a:spcAft>
              <a:buClrTx/>
              <a:buSzTx/>
              <a:tabLst>
                <a:tab pos="447675" algn="l"/>
              </a:tabLst>
            </a:pPr>
            <a:r>
              <a:rPr lang="it-IT" sz="3200" b="1" i="1" dirty="0" smtClean="0">
                <a:solidFill>
                  <a:srgbClr val="00FF00"/>
                </a:solidFill>
                <a:latin typeface="Calibri" pitchFamily="34" charset="0"/>
                <a:ea typeface="Calibri" pitchFamily="34" charset="0"/>
                <a:cs typeface="Times New Roman" pitchFamily="18" charset="0"/>
              </a:rPr>
              <a:t>	</a:t>
            </a:r>
            <a:endParaRPr lang="it-IT" sz="2400" b="1" i="1" dirty="0" smtClean="0">
              <a:solidFill>
                <a:srgbClr val="FFFF00"/>
              </a:solidFill>
              <a:latin typeface="Calibri" pitchFamily="34" charset="0"/>
              <a:ea typeface="Calibri" pitchFamily="34" charset="0"/>
              <a:cs typeface="Times New Roman" pitchFamily="18" charset="0"/>
            </a:endParaRPr>
          </a:p>
          <a:p>
            <a:pPr marL="447675" marR="0" lvl="0" indent="-447675" defTabSz="914400" rtl="0" eaLnBrk="1" fontAlgn="base" latinLnBrk="0" hangingPunct="1">
              <a:lnSpc>
                <a:spcPct val="100000"/>
              </a:lnSpc>
              <a:spcBef>
                <a:spcPct val="0"/>
              </a:spcBef>
              <a:spcAft>
                <a:spcPct val="0"/>
              </a:spcAft>
              <a:buClrTx/>
              <a:buSzTx/>
              <a:tabLst>
                <a:tab pos="447675" algn="l"/>
              </a:tabLst>
            </a:pPr>
            <a:endPar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pPr marL="447675" marR="0" lvl="0" indent="-447675" defTabSz="914400" rtl="0" eaLnBrk="1" fontAlgn="base" latinLnBrk="0" hangingPunct="1">
              <a:lnSpc>
                <a:spcPct val="100000"/>
              </a:lnSpc>
              <a:spcBef>
                <a:spcPct val="0"/>
              </a:spcBef>
              <a:spcAft>
                <a:spcPct val="0"/>
              </a:spcAft>
              <a:buClrTx/>
              <a:buSzTx/>
              <a:tabLst>
                <a:tab pos="447675" algn="l"/>
              </a:tabLst>
            </a:pPr>
            <a:endPar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a:t>
            </a: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9938" name="Picture 2" descr="Risultati immagini per campi di sterminio in germania"/>
          <p:cNvPicPr>
            <a:picLocks noChangeAspect="1" noChangeArrowheads="1"/>
          </p:cNvPicPr>
          <p:nvPr/>
        </p:nvPicPr>
        <p:blipFill>
          <a:blip r:embed="rId5"/>
          <a:srcRect/>
          <a:stretch>
            <a:fillRect/>
          </a:stretch>
        </p:blipFill>
        <p:spPr bwMode="auto">
          <a:xfrm>
            <a:off x="3214678" y="2000240"/>
            <a:ext cx="2198091" cy="1785950"/>
          </a:xfrm>
          <a:prstGeom prst="rect">
            <a:avLst/>
          </a:prstGeom>
          <a:noFill/>
        </p:spPr>
      </p:pic>
      <p:pic>
        <p:nvPicPr>
          <p:cNvPr id="39940" name="Picture 4" descr="Risultati immagini per campi di sterminio in germania"/>
          <p:cNvPicPr>
            <a:picLocks noChangeAspect="1" noChangeArrowheads="1"/>
          </p:cNvPicPr>
          <p:nvPr/>
        </p:nvPicPr>
        <p:blipFill>
          <a:blip r:embed="rId6"/>
          <a:srcRect/>
          <a:stretch>
            <a:fillRect/>
          </a:stretch>
        </p:blipFill>
        <p:spPr bwMode="auto">
          <a:xfrm>
            <a:off x="6072198" y="2357430"/>
            <a:ext cx="2371716" cy="1673790"/>
          </a:xfrm>
          <a:prstGeom prst="rect">
            <a:avLst/>
          </a:prstGeom>
          <a:noFill/>
        </p:spPr>
      </p:pic>
      <p:pic>
        <p:nvPicPr>
          <p:cNvPr id="39944" name="Picture 8" descr="Immagine correlata"/>
          <p:cNvPicPr>
            <a:picLocks noChangeAspect="1" noChangeArrowheads="1"/>
          </p:cNvPicPr>
          <p:nvPr/>
        </p:nvPicPr>
        <p:blipFill>
          <a:blip r:embed="rId7" cstate="print"/>
          <a:srcRect/>
          <a:stretch>
            <a:fillRect/>
          </a:stretch>
        </p:blipFill>
        <p:spPr bwMode="auto">
          <a:xfrm>
            <a:off x="6215074" y="4857760"/>
            <a:ext cx="2085932" cy="1564449"/>
          </a:xfrm>
          <a:prstGeom prst="rect">
            <a:avLst/>
          </a:prstGeom>
          <a:noFill/>
        </p:spPr>
      </p:pic>
      <p:pic>
        <p:nvPicPr>
          <p:cNvPr id="39946" name="Picture 10" descr="Risultati immagini per campi di sterminio in germania"/>
          <p:cNvPicPr>
            <a:picLocks noChangeAspect="1" noChangeArrowheads="1"/>
          </p:cNvPicPr>
          <p:nvPr/>
        </p:nvPicPr>
        <p:blipFill>
          <a:blip r:embed="rId8"/>
          <a:srcRect/>
          <a:stretch>
            <a:fillRect/>
          </a:stretch>
        </p:blipFill>
        <p:spPr bwMode="auto">
          <a:xfrm>
            <a:off x="2928926" y="4143380"/>
            <a:ext cx="2857519" cy="142876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21</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357167"/>
            <a:ext cx="621510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AGLI EBREI </a:t>
            </a:r>
          </a:p>
          <a:p>
            <a:pPr marL="447675" marR="0" lvl="0" indent="-447675" algn="ctr" defTabSz="914400" rtl="0" eaLnBrk="1" fontAlgn="base" latinLnBrk="0" hangingPunct="1">
              <a:lnSpc>
                <a:spcPct val="100000"/>
              </a:lnSpc>
              <a:spcBef>
                <a:spcPct val="0"/>
              </a:spcBef>
              <a:spcAft>
                <a:spcPct val="0"/>
              </a:spcAft>
              <a:buClrTx/>
              <a:buSzTx/>
              <a:tabLst>
                <a:tab pos="447675" algn="l"/>
              </a:tabLst>
            </a:pPr>
            <a:r>
              <a:rPr lang="it-IT" sz="3200" b="1" i="1" dirty="0" smtClean="0">
                <a:solidFill>
                  <a:srgbClr val="00FF00"/>
                </a:solidFill>
                <a:latin typeface="Calibri" pitchFamily="34" charset="0"/>
                <a:ea typeface="Calibri" pitchFamily="34" charset="0"/>
                <a:cs typeface="Times New Roman" pitchFamily="18" charset="0"/>
              </a:rPr>
              <a:t>	</a:t>
            </a:r>
            <a:r>
              <a:rPr lang="it-IT" sz="2400" b="1" i="1" dirty="0" smtClean="0">
                <a:solidFill>
                  <a:srgbClr val="FFFF00"/>
                </a:solidFill>
                <a:latin typeface="Calibri" pitchFamily="34" charset="0"/>
                <a:ea typeface="Calibri" pitchFamily="34" charset="0"/>
                <a:cs typeface="Times New Roman" pitchFamily="18" charset="0"/>
              </a:rPr>
              <a:t>VENGONO COSI’ NEGATI I DIRITTI:</a:t>
            </a:r>
            <a:r>
              <a:rPr lang="it-IT" sz="3200" b="1" i="1" dirty="0" smtClean="0">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a:t>
            </a:r>
          </a:p>
        </p:txBody>
      </p:sp>
      <p:sp>
        <p:nvSpPr>
          <p:cNvPr id="9" name="Rettangolo 8"/>
          <p:cNvSpPr/>
          <p:nvPr/>
        </p:nvSpPr>
        <p:spPr>
          <a:xfrm>
            <a:off x="2857488" y="1500174"/>
            <a:ext cx="6000792" cy="2714644"/>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0" indent="-447675" fontAlgn="base">
              <a:spcBef>
                <a:spcPct val="0"/>
              </a:spcBef>
              <a:spcAft>
                <a:spcPct val="0"/>
              </a:spcAft>
              <a:buFont typeface="Wingdings" pitchFamily="2" charset="2"/>
              <a:buChar char="ü"/>
              <a:tabLst>
                <a:tab pos="447675" algn="l"/>
              </a:tabLst>
            </a:pPr>
            <a:r>
              <a:rPr lang="it-IT" sz="2400" b="1" i="1" dirty="0" smtClean="0">
                <a:solidFill>
                  <a:srgbClr val="0000FF"/>
                </a:solidFill>
                <a:latin typeface="Calibri" pitchFamily="34" charset="0"/>
                <a:ea typeface="Calibri" pitchFamily="34" charset="0"/>
                <a:cs typeface="Times New Roman" pitchFamily="18" charset="0"/>
              </a:rPr>
              <a:t>alla libertà, alla sicurezza personale, al giusto processo, alla presunzione di innocenza, alla libertà d’opinione e d’espressione, di riunione e di associazione pacifica, di proprietà, d’opinione e di espressione, al benessere proprio e della propria famiglia  </a:t>
            </a:r>
            <a:endParaRPr lang="it-IT" sz="2400" b="1" i="1" dirty="0" smtClean="0">
              <a:solidFill>
                <a:srgbClr val="0000FF"/>
              </a:solidFill>
              <a:latin typeface="Arial" pitchFamily="34" charset="0"/>
              <a:cs typeface="Arial" pitchFamily="34"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Rettangolo 11"/>
          <p:cNvSpPr/>
          <p:nvPr/>
        </p:nvSpPr>
        <p:spPr>
          <a:xfrm>
            <a:off x="2928926" y="4786322"/>
            <a:ext cx="6000792" cy="178595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0" indent="-447675" fontAlgn="base">
              <a:spcBef>
                <a:spcPct val="0"/>
              </a:spcBef>
              <a:spcAft>
                <a:spcPct val="0"/>
              </a:spcAft>
              <a:buFont typeface="Wingdings" pitchFamily="2" charset="2"/>
              <a:buChar char="ü"/>
              <a:tabLst>
                <a:tab pos="447675" algn="l"/>
              </a:tabLst>
            </a:pPr>
            <a:r>
              <a:rPr lang="it-IT" sz="2400" b="1" i="1" dirty="0" smtClean="0">
                <a:solidFill>
                  <a:srgbClr val="0000FF"/>
                </a:solidFill>
                <a:latin typeface="Calibri" pitchFamily="34" charset="0"/>
                <a:ea typeface="Calibri" pitchFamily="34" charset="0"/>
                <a:cs typeface="Times New Roman" pitchFamily="18" charset="0"/>
              </a:rPr>
              <a:t>di arresti arbitrari, di schiavitù, di tortura, di trattamenti crudeli, disumani e degradanti, di arbitrarie ingerenze nella vita privata.</a:t>
            </a:r>
          </a:p>
        </p:txBody>
      </p:sp>
      <p:sp>
        <p:nvSpPr>
          <p:cNvPr id="14" name="Rectangle 3"/>
          <p:cNvSpPr>
            <a:spLocks noChangeArrowheads="1"/>
          </p:cNvSpPr>
          <p:nvPr/>
        </p:nvSpPr>
        <p:spPr bwMode="auto">
          <a:xfrm>
            <a:off x="4286248" y="4286256"/>
            <a:ext cx="32861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7675" marR="0" lvl="0" indent="-447675" defTabSz="914400" rtl="0" eaLnBrk="1" fontAlgn="base" latinLnBrk="0" hangingPunct="1">
              <a:lnSpc>
                <a:spcPct val="100000"/>
              </a:lnSpc>
              <a:spcBef>
                <a:spcPct val="0"/>
              </a:spcBef>
              <a:spcAft>
                <a:spcPct val="0"/>
              </a:spcAft>
              <a:buClrTx/>
              <a:buSzTx/>
              <a:tabLst>
                <a:tab pos="447675" algn="l"/>
              </a:tabLst>
            </a:pPr>
            <a:r>
              <a:rPr lang="it-IT" sz="2400" b="1" i="1" dirty="0" smtClean="0">
                <a:solidFill>
                  <a:srgbClr val="00FF00"/>
                </a:solidFill>
                <a:latin typeface="Calibri" pitchFamily="34" charset="0"/>
                <a:ea typeface="Calibri" pitchFamily="34" charset="0"/>
                <a:cs typeface="Times New Roman" pitchFamily="18" charset="0"/>
              </a:rPr>
              <a:t>e diventano oggetto di:</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22</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357166"/>
            <a:ext cx="621510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600" b="1" i="1" dirty="0" smtClean="0">
                <a:solidFill>
                  <a:srgbClr val="00FF00"/>
                </a:solidFill>
                <a:latin typeface="Calibri" pitchFamily="34" charset="0"/>
                <a:ea typeface="Calibri" pitchFamily="34" charset="0"/>
                <a:cs typeface="Times New Roman" pitchFamily="18" charset="0"/>
              </a:rPr>
              <a:t>Per concludere ricordiamo che </a:t>
            </a:r>
          </a:p>
          <a:p>
            <a:pPr marL="0" marR="0" lvl="0" indent="0" algn="ctr" defTabSz="914400" rtl="0" eaLnBrk="1" fontAlgn="base" latinLnBrk="0" hangingPunct="1">
              <a:lnSpc>
                <a:spcPct val="100000"/>
              </a:lnSpc>
              <a:spcBef>
                <a:spcPct val="0"/>
              </a:spcBef>
              <a:spcAft>
                <a:spcPct val="0"/>
              </a:spcAft>
              <a:buClrTx/>
              <a:buSzTx/>
              <a:buFontTx/>
              <a:buNone/>
              <a:tabLst/>
            </a:pPr>
            <a:r>
              <a:rPr lang="it-IT" sz="2600" b="1" i="1" dirty="0" smtClean="0">
                <a:solidFill>
                  <a:srgbClr val="FFFF00"/>
                </a:solidFill>
                <a:latin typeface="Calibri" pitchFamily="34" charset="0"/>
                <a:ea typeface="Calibri" pitchFamily="34" charset="0"/>
                <a:cs typeface="Times New Roman" pitchFamily="18" charset="0"/>
              </a:rPr>
              <a:t>il destino degli ebrei della shoah </a:t>
            </a:r>
          </a:p>
          <a:p>
            <a:pPr marL="0" marR="0" lvl="0" indent="0" algn="ctr" defTabSz="914400" rtl="0" eaLnBrk="1" fontAlgn="base" latinLnBrk="0" hangingPunct="1">
              <a:lnSpc>
                <a:spcPct val="100000"/>
              </a:lnSpc>
              <a:spcBef>
                <a:spcPct val="0"/>
              </a:spcBef>
              <a:spcAft>
                <a:spcPct val="0"/>
              </a:spcAft>
              <a:buClrTx/>
              <a:buSzTx/>
              <a:buFontTx/>
              <a:buNone/>
              <a:tabLst/>
            </a:pPr>
            <a:r>
              <a:rPr lang="it-IT" sz="2600" b="1" i="1" dirty="0" smtClean="0">
                <a:solidFill>
                  <a:srgbClr val="FFFF00"/>
                </a:solidFill>
                <a:latin typeface="Calibri" pitchFamily="34" charset="0"/>
                <a:ea typeface="Calibri" pitchFamily="34" charset="0"/>
                <a:cs typeface="Times New Roman" pitchFamily="18" charset="0"/>
              </a:rPr>
              <a:t>è stato ed è il distino </a:t>
            </a:r>
          </a:p>
          <a:p>
            <a:pPr marL="0" marR="0" lvl="0" indent="0" algn="ctr" defTabSz="914400" rtl="0" eaLnBrk="1" fontAlgn="base" latinLnBrk="0" hangingPunct="1">
              <a:lnSpc>
                <a:spcPct val="100000"/>
              </a:lnSpc>
              <a:spcBef>
                <a:spcPct val="0"/>
              </a:spcBef>
              <a:spcAft>
                <a:spcPct val="0"/>
              </a:spcAft>
              <a:buClrTx/>
              <a:buSzTx/>
              <a:buFontTx/>
              <a:buNone/>
              <a:tabLst/>
            </a:pPr>
            <a:r>
              <a:rPr lang="it-IT" sz="2600" b="1" i="1" dirty="0" smtClean="0">
                <a:solidFill>
                  <a:srgbClr val="FFFF00"/>
                </a:solidFill>
                <a:latin typeface="Calibri" pitchFamily="34" charset="0"/>
                <a:ea typeface="Calibri" pitchFamily="34" charset="0"/>
                <a:cs typeface="Times New Roman" pitchFamily="18" charset="0"/>
              </a:rPr>
              <a:t>di tutti gli uomini vittime, </a:t>
            </a:r>
          </a:p>
          <a:p>
            <a:pPr marL="0" marR="0" lvl="0" indent="0" algn="ctr" defTabSz="914400" rtl="0" eaLnBrk="1" fontAlgn="base" latinLnBrk="0" hangingPunct="1">
              <a:lnSpc>
                <a:spcPct val="100000"/>
              </a:lnSpc>
              <a:spcBef>
                <a:spcPct val="0"/>
              </a:spcBef>
              <a:spcAft>
                <a:spcPct val="0"/>
              </a:spcAft>
              <a:buClrTx/>
              <a:buSzTx/>
              <a:buFontTx/>
              <a:buNone/>
              <a:tabLst/>
            </a:pPr>
            <a:r>
              <a:rPr lang="it-IT" sz="2600" b="1" i="1" dirty="0" smtClean="0">
                <a:solidFill>
                  <a:srgbClr val="FFFF00"/>
                </a:solidFill>
                <a:latin typeface="Calibri" pitchFamily="34" charset="0"/>
                <a:ea typeface="Calibri" pitchFamily="34" charset="0"/>
                <a:cs typeface="Times New Roman" pitchFamily="18" charset="0"/>
              </a:rPr>
              <a:t>nei secoli </a:t>
            </a:r>
            <a:r>
              <a:rPr lang="it-IT" sz="2600" b="1" i="1" dirty="0" smtClean="0">
                <a:solidFill>
                  <a:srgbClr val="66FFFF"/>
                </a:solidFill>
                <a:latin typeface="Calibri" pitchFamily="34" charset="0"/>
                <a:ea typeface="Calibri" pitchFamily="34" charset="0"/>
                <a:cs typeface="Times New Roman" pitchFamily="18" charset="0"/>
              </a:rPr>
              <a:t>e anche ai giorni nostri,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800" b="1" i="1" dirty="0" smtClean="0">
              <a:solidFill>
                <a:srgbClr val="66FFFF"/>
              </a:solidFill>
              <a:latin typeface="Calibri" pitchFamily="34" charset="0"/>
              <a:ea typeface="Calibri" pitchFamily="34" charset="0"/>
              <a:cs typeface="Times New Roman" pitchFamily="18" charset="0"/>
            </a:endParaRP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di dittature efferate e violente, </a:t>
            </a: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di guerre fratricide, </a:t>
            </a: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di prepotenze dell’uomo sull’uomo, </a:t>
            </a: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della criminalità organizzata, </a:t>
            </a: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della corruzione, </a:t>
            </a:r>
          </a:p>
          <a:p>
            <a:pPr marL="809625" marR="0" lvl="0" indent="-447675" defTabSz="914400" rtl="0" eaLnBrk="1" fontAlgn="base" latinLnBrk="0" hangingPunct="1">
              <a:lnSpc>
                <a:spcPct val="100000"/>
              </a:lnSpc>
              <a:spcBef>
                <a:spcPct val="0"/>
              </a:spcBef>
              <a:spcAft>
                <a:spcPct val="0"/>
              </a:spcAft>
              <a:buClrTx/>
              <a:buSzTx/>
              <a:buFont typeface="Wingdings" pitchFamily="2" charset="2"/>
              <a:buChar char="v"/>
              <a:tabLst/>
            </a:pPr>
            <a:r>
              <a:rPr lang="it-IT" sz="2600" b="1" i="1" dirty="0" smtClean="0">
                <a:solidFill>
                  <a:srgbClr val="00FF00"/>
                </a:solidFill>
                <a:latin typeface="Calibri" pitchFamily="34" charset="0"/>
                <a:ea typeface="Calibri" pitchFamily="34" charset="0"/>
                <a:cs typeface="Times New Roman" pitchFamily="18" charset="0"/>
              </a:rPr>
              <a:t>del bullismo selvaggio.</a:t>
            </a: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ttangolo 10"/>
          <p:cNvSpPr/>
          <p:nvPr/>
        </p:nvSpPr>
        <p:spPr>
          <a:xfrm>
            <a:off x="2928926" y="5143512"/>
            <a:ext cx="6000792" cy="150019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40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Dobbiamo dunque restare sempre vigili …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23</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214290"/>
            <a:ext cx="58579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800" b="1" i="1" dirty="0" smtClean="0">
                <a:solidFill>
                  <a:srgbClr val="00FF00"/>
                </a:solidFill>
                <a:latin typeface="Calibri" pitchFamily="34" charset="0"/>
                <a:ea typeface="Calibri" pitchFamily="34" charset="0"/>
                <a:cs typeface="Times New Roman" pitchFamily="18" charset="0"/>
              </a:rPr>
              <a:t>Diceva </a:t>
            </a:r>
          </a:p>
          <a:p>
            <a:r>
              <a:rPr lang="it-IT" sz="2800" b="1" i="1" dirty="0" smtClean="0">
                <a:solidFill>
                  <a:srgbClr val="FFFF00"/>
                </a:solidFill>
                <a:latin typeface="Calibri" pitchFamily="34" charset="0"/>
                <a:ea typeface="Calibri" pitchFamily="34" charset="0"/>
                <a:cs typeface="Times New Roman" pitchFamily="18" charset="0"/>
              </a:rPr>
              <a:t>Costantino Mortati, </a:t>
            </a:r>
          </a:p>
          <a:p>
            <a:r>
              <a:rPr lang="it-IT" sz="2800" b="1" i="1" dirty="0" smtClean="0">
                <a:solidFill>
                  <a:srgbClr val="00FF00"/>
                </a:solidFill>
                <a:latin typeface="Calibri" pitchFamily="34" charset="0"/>
                <a:ea typeface="Calibri" pitchFamily="34" charset="0"/>
                <a:cs typeface="Times New Roman" pitchFamily="18" charset="0"/>
              </a:rPr>
              <a:t>grande calabrese </a:t>
            </a:r>
          </a:p>
          <a:p>
            <a:r>
              <a:rPr lang="it-IT" sz="2800" b="1" i="1" dirty="0" smtClean="0">
                <a:solidFill>
                  <a:srgbClr val="00FF00"/>
                </a:solidFill>
                <a:latin typeface="Calibri" pitchFamily="34" charset="0"/>
                <a:ea typeface="Calibri" pitchFamily="34" charset="0"/>
                <a:cs typeface="Times New Roman" pitchFamily="18" charset="0"/>
              </a:rPr>
              <a:t>di </a:t>
            </a:r>
            <a:r>
              <a:rPr lang="it-IT" sz="2800" b="1" i="1" dirty="0" err="1" smtClean="0">
                <a:solidFill>
                  <a:srgbClr val="00FF00"/>
                </a:solidFill>
                <a:latin typeface="Calibri" pitchFamily="34" charset="0"/>
                <a:ea typeface="Calibri" pitchFamily="34" charset="0"/>
                <a:cs typeface="Times New Roman" pitchFamily="18" charset="0"/>
              </a:rPr>
              <a:t>Corigliano</a:t>
            </a:r>
            <a:r>
              <a:rPr lang="it-IT" sz="2800" b="1" i="1" dirty="0" smtClean="0">
                <a:solidFill>
                  <a:srgbClr val="00FF00"/>
                </a:solidFill>
                <a:latin typeface="Calibri" pitchFamily="34" charset="0"/>
                <a:ea typeface="Calibri" pitchFamily="34" charset="0"/>
                <a:cs typeface="Times New Roman" pitchFamily="18" charset="0"/>
              </a:rPr>
              <a:t>, coautore </a:t>
            </a:r>
          </a:p>
          <a:p>
            <a:r>
              <a:rPr lang="it-IT" sz="2800" b="1" i="1" dirty="0" smtClean="0">
                <a:solidFill>
                  <a:srgbClr val="00FF00"/>
                </a:solidFill>
                <a:latin typeface="Calibri" pitchFamily="34" charset="0"/>
                <a:ea typeface="Calibri" pitchFamily="34" charset="0"/>
                <a:cs typeface="Times New Roman" pitchFamily="18" charset="0"/>
              </a:rPr>
              <a:t>della nostra </a:t>
            </a:r>
          </a:p>
          <a:p>
            <a:r>
              <a:rPr lang="it-IT" sz="2800" b="1" i="1" dirty="0" smtClean="0">
                <a:solidFill>
                  <a:srgbClr val="00FF00"/>
                </a:solidFill>
                <a:latin typeface="Calibri" pitchFamily="34" charset="0"/>
                <a:ea typeface="Calibri" pitchFamily="34" charset="0"/>
                <a:cs typeface="Times New Roman" pitchFamily="18" charset="0"/>
              </a:rPr>
              <a:t>Carta costituzionale, che:</a:t>
            </a:r>
            <a:endParaRPr lang="it-IT" sz="2800" b="1" i="1" dirty="0" smtClean="0">
              <a:solidFill>
                <a:srgbClr val="FFFF00"/>
              </a:solidFill>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ttangolo 10"/>
          <p:cNvSpPr/>
          <p:nvPr/>
        </p:nvSpPr>
        <p:spPr>
          <a:xfrm>
            <a:off x="2928926" y="2928934"/>
            <a:ext cx="5857916" cy="364333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«E’ diritto </a:t>
            </a:r>
            <a:r>
              <a:rPr lang="it-IT" sz="3200" b="1" i="1"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e dovere </a:t>
            </a:r>
            <a:r>
              <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dei Cittadini, singoli o associati, la resistenza che si renda necessaria a reprimere la violazione dei diritti individuali e delle libertà democratiche da parte delle pubbliche autorità».</a:t>
            </a:r>
          </a:p>
        </p:txBody>
      </p:sp>
      <p:pic>
        <p:nvPicPr>
          <p:cNvPr id="5122" name="Picture 2" descr="Risultati immagini per costantino mortati"/>
          <p:cNvPicPr>
            <a:picLocks noChangeAspect="1" noChangeArrowheads="1"/>
          </p:cNvPicPr>
          <p:nvPr/>
        </p:nvPicPr>
        <p:blipFill>
          <a:blip r:embed="rId6"/>
          <a:srcRect/>
          <a:stretch>
            <a:fillRect/>
          </a:stretch>
        </p:blipFill>
        <p:spPr bwMode="auto">
          <a:xfrm>
            <a:off x="7000892" y="500042"/>
            <a:ext cx="1743075" cy="211455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24</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86050" y="357167"/>
            <a:ext cx="35719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000" b="1" i="1" dirty="0" smtClean="0">
                <a:solidFill>
                  <a:srgbClr val="00FF00"/>
                </a:solidFill>
                <a:latin typeface="Calibri" pitchFamily="34" charset="0"/>
                <a:ea typeface="Calibri" pitchFamily="34" charset="0"/>
                <a:cs typeface="Times New Roman" pitchFamily="18" charset="0"/>
              </a:rPr>
              <a:t>Tutti allora dobbiamo sentirci impegnati nella difesa delle libertà e della democrazia, come suggerisce anche</a:t>
            </a:r>
          </a:p>
          <a:p>
            <a:r>
              <a:rPr lang="it-IT" sz="2000" b="1" i="1" dirty="0" err="1" smtClean="0">
                <a:solidFill>
                  <a:srgbClr val="FFFF00"/>
                </a:solidFill>
                <a:latin typeface="Calibri" pitchFamily="34" charset="0"/>
                <a:ea typeface="Calibri" pitchFamily="34" charset="0"/>
                <a:cs typeface="Times New Roman" pitchFamily="18" charset="0"/>
              </a:rPr>
              <a:t>Norbert</a:t>
            </a:r>
            <a:r>
              <a:rPr lang="it-IT" sz="2000" b="1" i="1" dirty="0" smtClean="0">
                <a:solidFill>
                  <a:srgbClr val="FFFF00"/>
                </a:solidFill>
                <a:latin typeface="Calibri" pitchFamily="34" charset="0"/>
                <a:ea typeface="Calibri" pitchFamily="34" charset="0"/>
                <a:cs typeface="Times New Roman" pitchFamily="18" charset="0"/>
              </a:rPr>
              <a:t> </a:t>
            </a:r>
            <a:r>
              <a:rPr lang="it-IT" sz="2000" b="1" i="1" dirty="0" err="1" smtClean="0">
                <a:solidFill>
                  <a:srgbClr val="FFFF00"/>
                </a:solidFill>
                <a:latin typeface="Calibri" pitchFamily="34" charset="0"/>
                <a:ea typeface="Calibri" pitchFamily="34" charset="0"/>
                <a:cs typeface="Times New Roman" pitchFamily="18" charset="0"/>
              </a:rPr>
              <a:t>Lammert</a:t>
            </a:r>
            <a:r>
              <a:rPr lang="it-IT" sz="2000" b="1" i="1" dirty="0" smtClean="0">
                <a:solidFill>
                  <a:srgbClr val="FFFF00"/>
                </a:solidFill>
                <a:latin typeface="Calibri" pitchFamily="34" charset="0"/>
                <a:ea typeface="Calibri" pitchFamily="34" charset="0"/>
                <a:cs typeface="Times New Roman" pitchFamily="18" charset="0"/>
              </a:rPr>
              <a:t>, </a:t>
            </a:r>
          </a:p>
          <a:p>
            <a:r>
              <a:rPr lang="it-IT" sz="2000" b="1" i="1" dirty="0" smtClean="0">
                <a:solidFill>
                  <a:srgbClr val="00FF00"/>
                </a:solidFill>
                <a:latin typeface="Calibri" pitchFamily="34" charset="0"/>
                <a:ea typeface="Calibri" pitchFamily="34" charset="0"/>
                <a:cs typeface="Times New Roman" pitchFamily="18" charset="0"/>
              </a:rPr>
              <a:t>già Presidente del Parlamento tedesco </a:t>
            </a:r>
            <a:endPar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ttangolo 10"/>
          <p:cNvSpPr/>
          <p:nvPr/>
        </p:nvSpPr>
        <p:spPr>
          <a:xfrm>
            <a:off x="2857488" y="2571744"/>
            <a:ext cx="6143668" cy="407196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it-IT" sz="26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«Noi sappiamo, da una fase della storia tedesca non così lontana nel passato, che anche le democrazie possono dissanguarsi, che perdono la loro forza intrinseca quando perdono il sostegno delle persone per le quali esistono. </a:t>
            </a:r>
            <a:r>
              <a:rPr lang="it-IT" sz="2600" b="1" i="1"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La democrazia si regge o cade per l'impegno dei suoi cittadini. </a:t>
            </a:r>
            <a:r>
              <a:rPr lang="it-IT" sz="26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Questa è la lezione più importante che ho imparato nella mia vita politica.</a:t>
            </a:r>
            <a:r>
              <a:rPr lang="it-IT" sz="26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 </a:t>
            </a:r>
          </a:p>
          <a:p>
            <a:pPr algn="r" fontAlgn="base">
              <a:spcBef>
                <a:spcPct val="0"/>
              </a:spcBef>
              <a:spcAft>
                <a:spcPct val="0"/>
              </a:spcAft>
            </a:pPr>
            <a:r>
              <a:rPr lang="it-IT" sz="24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Berlino, 5 settembre 2017</a:t>
            </a:r>
            <a:endParaRPr lang="it-IT" sz="3200" b="1" i="1" dirty="0" smtClean="0">
              <a:solidFill>
                <a:srgbClr val="0000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p:txBody>
      </p:sp>
      <p:sp>
        <p:nvSpPr>
          <p:cNvPr id="4098" name="AutoShape 2" descr="Risultati immagini per Norbert Lamme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0" name="Picture 4" descr="Risultati immagini per Norbert Lammert,"/>
          <p:cNvPicPr>
            <a:picLocks noChangeAspect="1" noChangeArrowheads="1"/>
          </p:cNvPicPr>
          <p:nvPr/>
        </p:nvPicPr>
        <p:blipFill>
          <a:blip r:embed="rId6"/>
          <a:srcRect/>
          <a:stretch>
            <a:fillRect/>
          </a:stretch>
        </p:blipFill>
        <p:spPr bwMode="auto">
          <a:xfrm>
            <a:off x="6286512" y="500042"/>
            <a:ext cx="2655876" cy="1504997"/>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25</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857232"/>
            <a:ext cx="5857916"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800" b="1" i="1" dirty="0" smtClean="0">
                <a:solidFill>
                  <a:srgbClr val="00FF00"/>
                </a:solidFill>
                <a:latin typeface="Calibri" pitchFamily="34" charset="0"/>
                <a:ea typeface="Calibri" pitchFamily="34" charset="0"/>
                <a:cs typeface="Times New Roman" pitchFamily="18" charset="0"/>
              </a:rPr>
              <a:t>E infine.</a:t>
            </a:r>
          </a:p>
          <a:p>
            <a:r>
              <a:rPr lang="it-IT" sz="2800" b="1" i="1" dirty="0" smtClean="0">
                <a:solidFill>
                  <a:srgbClr val="00FF00"/>
                </a:solidFill>
                <a:latin typeface="Calibri" pitchFamily="34" charset="0"/>
                <a:ea typeface="Calibri" pitchFamily="34" charset="0"/>
                <a:cs typeface="Times New Roman" pitchFamily="18" charset="0"/>
              </a:rPr>
              <a:t>Diceva </a:t>
            </a:r>
            <a:r>
              <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Luigi Sturzo, </a:t>
            </a:r>
          </a:p>
          <a:p>
            <a:r>
              <a:rPr lang="it-IT" sz="2800" b="1" i="1" dirty="0" smtClean="0">
                <a:solidFill>
                  <a:srgbClr val="00FF00"/>
                </a:solidFill>
                <a:latin typeface="Calibri" pitchFamily="34" charset="0"/>
                <a:ea typeface="Calibri" pitchFamily="34" charset="0"/>
                <a:cs typeface="Times New Roman" pitchFamily="18" charset="0"/>
              </a:rPr>
              <a:t>sacerdote e politico </a:t>
            </a:r>
          </a:p>
          <a:p>
            <a:r>
              <a:rPr lang="it-IT" sz="2800" b="1" i="1" dirty="0" smtClean="0">
                <a:solidFill>
                  <a:srgbClr val="00FF00"/>
                </a:solidFill>
                <a:latin typeface="Calibri" pitchFamily="34" charset="0"/>
                <a:ea typeface="Calibri" pitchFamily="34" charset="0"/>
                <a:cs typeface="Times New Roman" pitchFamily="18" charset="0"/>
              </a:rPr>
              <a:t>siciliano, anche lui </a:t>
            </a:r>
          </a:p>
          <a:p>
            <a:r>
              <a:rPr lang="it-IT" sz="2800" b="1" i="1" dirty="0" smtClean="0">
                <a:solidFill>
                  <a:srgbClr val="00FF00"/>
                </a:solidFill>
                <a:latin typeface="Calibri" pitchFamily="34" charset="0"/>
                <a:ea typeface="Calibri" pitchFamily="34" charset="0"/>
                <a:cs typeface="Times New Roman" pitchFamily="18" charset="0"/>
              </a:rPr>
              <a:t>vittima della dittatura fascista, che: </a:t>
            </a:r>
          </a:p>
          <a:p>
            <a:endParaRPr lang="it-IT" sz="900" b="1" i="1" dirty="0" smtClean="0">
              <a:solidFill>
                <a:srgbClr val="00FF00"/>
              </a:solidFill>
              <a:latin typeface="Calibri" pitchFamily="34" charset="0"/>
              <a:ea typeface="Calibri" pitchFamily="34" charset="0"/>
              <a:cs typeface="Times New Roman" pitchFamily="18" charset="0"/>
            </a:endParaRPr>
          </a:p>
          <a:p>
            <a:pPr algn="r"/>
            <a:r>
              <a:rPr lang="it-IT" sz="3000" b="1" i="1" dirty="0" smtClean="0">
                <a:solidFill>
                  <a:srgbClr val="FFFF00"/>
                </a:solidFill>
                <a:latin typeface="Calibri" pitchFamily="34" charset="0"/>
                <a:ea typeface="Calibri" pitchFamily="34" charset="0"/>
                <a:cs typeface="Times New Roman" pitchFamily="18" charset="0"/>
              </a:rPr>
              <a:t>«La libertà è come la verità: </a:t>
            </a:r>
          </a:p>
          <a:p>
            <a:pPr algn="r"/>
            <a:r>
              <a:rPr lang="it-IT" sz="3000" b="1" i="1" dirty="0" smtClean="0">
                <a:solidFill>
                  <a:srgbClr val="00FF00"/>
                </a:solidFill>
                <a:latin typeface="Calibri" pitchFamily="34" charset="0"/>
                <a:ea typeface="Calibri" pitchFamily="34" charset="0"/>
                <a:cs typeface="Times New Roman" pitchFamily="18" charset="0"/>
              </a:rPr>
              <a:t>si conquista; </a:t>
            </a:r>
          </a:p>
          <a:p>
            <a:pPr algn="r"/>
            <a:r>
              <a:rPr lang="it-IT" sz="3000" b="1" i="1" dirty="0" smtClean="0">
                <a:solidFill>
                  <a:srgbClr val="FFFF00"/>
                </a:solidFill>
                <a:latin typeface="Calibri" pitchFamily="34" charset="0"/>
                <a:ea typeface="Calibri" pitchFamily="34" charset="0"/>
                <a:cs typeface="Times New Roman" pitchFamily="18" charset="0"/>
              </a:rPr>
              <a:t>e quando si è conquistata, </a:t>
            </a:r>
          </a:p>
          <a:p>
            <a:pPr algn="r"/>
            <a:r>
              <a:rPr lang="it-IT" sz="3000" b="1" i="1" dirty="0" smtClean="0">
                <a:solidFill>
                  <a:srgbClr val="FFFF00"/>
                </a:solidFill>
                <a:latin typeface="Calibri" pitchFamily="34" charset="0"/>
                <a:ea typeface="Calibri" pitchFamily="34" charset="0"/>
                <a:cs typeface="Times New Roman" pitchFamily="18" charset="0"/>
              </a:rPr>
              <a:t>per conservarla, </a:t>
            </a:r>
            <a:r>
              <a:rPr lang="it-IT" sz="3000" b="1" i="1" dirty="0" smtClean="0">
                <a:solidFill>
                  <a:srgbClr val="00FF00"/>
                </a:solidFill>
                <a:latin typeface="Calibri" pitchFamily="34" charset="0"/>
                <a:ea typeface="Calibri" pitchFamily="34" charset="0"/>
                <a:cs typeface="Times New Roman" pitchFamily="18" charset="0"/>
              </a:rPr>
              <a:t>si riconquista; </a:t>
            </a:r>
          </a:p>
          <a:p>
            <a:pPr algn="r"/>
            <a:r>
              <a:rPr lang="it-IT" sz="3000" b="1" i="1" dirty="0" smtClean="0">
                <a:solidFill>
                  <a:srgbClr val="FFFF00"/>
                </a:solidFill>
                <a:latin typeface="Calibri" pitchFamily="34" charset="0"/>
                <a:ea typeface="Calibri" pitchFamily="34" charset="0"/>
                <a:cs typeface="Times New Roman" pitchFamily="18" charset="0"/>
              </a:rPr>
              <a:t>e quando mutano gli eventi ed evolvono gli istituti, per adattarla, </a:t>
            </a:r>
          </a:p>
          <a:p>
            <a:pPr algn="r"/>
            <a:r>
              <a:rPr lang="it-IT" sz="3000" b="1" i="1" dirty="0" smtClean="0">
                <a:solidFill>
                  <a:srgbClr val="00FF00"/>
                </a:solidFill>
                <a:latin typeface="Calibri" pitchFamily="34" charset="0"/>
                <a:ea typeface="Calibri" pitchFamily="34" charset="0"/>
                <a:cs typeface="Times New Roman" pitchFamily="18" charset="0"/>
              </a:rPr>
              <a:t>si riconquista ancora».</a:t>
            </a:r>
          </a:p>
          <a:p>
            <a:pPr algn="r"/>
            <a:endPar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8" name="Picture 2" descr="Risultati immagini per sturzo luigi"/>
          <p:cNvPicPr>
            <a:picLocks noChangeAspect="1" noChangeArrowheads="1"/>
          </p:cNvPicPr>
          <p:nvPr/>
        </p:nvPicPr>
        <p:blipFill>
          <a:blip r:embed="rId5"/>
          <a:srcRect/>
          <a:stretch>
            <a:fillRect/>
          </a:stretch>
        </p:blipFill>
        <p:spPr bwMode="auto">
          <a:xfrm>
            <a:off x="6357950" y="357166"/>
            <a:ext cx="2262180" cy="2171693"/>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26</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428604"/>
            <a:ext cx="5857916" cy="5793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endPar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r>
              <a:rPr lang="it-IT" sz="2400" b="1" i="1" dirty="0" smtClean="0">
                <a:solidFill>
                  <a:srgbClr val="FFFF00"/>
                </a:solidFill>
                <a:latin typeface="Calibri" pitchFamily="34" charset="0"/>
                <a:ea typeface="Calibri" pitchFamily="34" charset="0"/>
                <a:cs typeface="Times New Roman" pitchFamily="18" charset="0"/>
              </a:rPr>
              <a:t>Ma soprattutto </a:t>
            </a:r>
            <a:r>
              <a:rPr lang="it-IT" sz="2400" b="1" i="1" dirty="0" smtClean="0">
                <a:solidFill>
                  <a:srgbClr val="00FF00"/>
                </a:solidFill>
                <a:latin typeface="Calibri" pitchFamily="34" charset="0"/>
                <a:ea typeface="Calibri" pitchFamily="34" charset="0"/>
                <a:cs typeface="Times New Roman" pitchFamily="18" charset="0"/>
              </a:rPr>
              <a:t>ricordare</a:t>
            </a:r>
            <a:r>
              <a:rPr lang="it-IT" sz="2400" b="1" i="1" dirty="0" smtClean="0">
                <a:solidFill>
                  <a:srgbClr val="008000"/>
                </a:solidFill>
                <a:latin typeface="Calibri" pitchFamily="34" charset="0"/>
                <a:ea typeface="Calibri" pitchFamily="34" charset="0"/>
                <a:cs typeface="Times New Roman" pitchFamily="18" charset="0"/>
              </a:rPr>
              <a:t> </a:t>
            </a:r>
            <a:r>
              <a:rPr lang="it-IT" sz="2400" b="1" i="1" dirty="0" smtClean="0">
                <a:solidFill>
                  <a:srgbClr val="FFFF00"/>
                </a:solidFill>
                <a:latin typeface="Calibri" pitchFamily="34" charset="0"/>
                <a:ea typeface="Calibri" pitchFamily="34" charset="0"/>
                <a:cs typeface="Times New Roman" pitchFamily="18" charset="0"/>
              </a:rPr>
              <a:t>perché, come sosteneva George </a:t>
            </a:r>
            <a:r>
              <a:rPr lang="it-IT" sz="2400" b="1" i="1" dirty="0" err="1" smtClean="0">
                <a:solidFill>
                  <a:srgbClr val="FFFF00"/>
                </a:solidFill>
                <a:latin typeface="Calibri" pitchFamily="34" charset="0"/>
                <a:ea typeface="Calibri" pitchFamily="34" charset="0"/>
                <a:cs typeface="Times New Roman" pitchFamily="18" charset="0"/>
              </a:rPr>
              <a:t>Santayana</a:t>
            </a:r>
            <a:r>
              <a:rPr lang="it-IT" sz="2400" b="1" i="1" dirty="0" smtClean="0">
                <a:solidFill>
                  <a:srgbClr val="FFFF00"/>
                </a:solidFill>
                <a:latin typeface="Calibri" pitchFamily="34" charset="0"/>
                <a:ea typeface="Calibri" pitchFamily="34" charset="0"/>
                <a:cs typeface="Times New Roman" pitchFamily="18" charset="0"/>
              </a:rPr>
              <a:t>, filosofo, scrittore, poeta spagnolo nato a Madrid nel 1863 e morto a Roma nel 1952,</a:t>
            </a:r>
          </a:p>
          <a:p>
            <a:endParaRPr lang="it-IT" sz="1050" b="1" i="1" dirty="0" smtClean="0">
              <a:solidFill>
                <a:srgbClr val="FFFF00"/>
              </a:solidFill>
              <a:latin typeface="Calibri" pitchFamily="34" charset="0"/>
              <a:ea typeface="Calibri" pitchFamily="34" charset="0"/>
              <a:cs typeface="Times New Roman" pitchFamily="18" charset="0"/>
            </a:endParaRPr>
          </a:p>
          <a:p>
            <a:pPr algn="r"/>
            <a:r>
              <a:rPr lang="it-IT" sz="3000" b="1" i="1" dirty="0" smtClean="0">
                <a:solidFill>
                  <a:srgbClr val="00FF00"/>
                </a:solidFill>
                <a:latin typeface="Calibri" pitchFamily="34" charset="0"/>
                <a:ea typeface="Calibri" pitchFamily="34" charset="0"/>
                <a:cs typeface="Times New Roman" pitchFamily="18" charset="0"/>
              </a:rPr>
              <a:t>«Il progresso, lungi dal consentire il cambiamento, dipende dalla capacità di ricordare … </a:t>
            </a:r>
          </a:p>
          <a:p>
            <a:pPr algn="r"/>
            <a:r>
              <a:rPr lang="it-IT" sz="3000" b="1" i="1" dirty="0" smtClean="0">
                <a:solidFill>
                  <a:srgbClr val="00FF00"/>
                </a:solidFill>
                <a:latin typeface="Calibri" pitchFamily="34" charset="0"/>
                <a:ea typeface="Calibri" pitchFamily="34" charset="0"/>
                <a:cs typeface="Times New Roman" pitchFamily="18" charset="0"/>
              </a:rPr>
              <a:t>Coloro che non sanno ricordare il passato sono condannati a ripeterlo».</a:t>
            </a:r>
            <a:r>
              <a:rPr lang="it-IT" sz="2800" dirty="0" smtClean="0"/>
              <a:t/>
            </a:r>
            <a:br>
              <a:rPr lang="it-IT" sz="2800" dirty="0" smtClean="0"/>
            </a:br>
            <a:endParaRPr lang="it-IT" sz="2800" b="1" i="1" dirty="0" smtClean="0">
              <a:solidFill>
                <a:srgbClr val="00FF00"/>
              </a:solidFill>
              <a:latin typeface="Calibri" pitchFamily="34" charset="0"/>
              <a:ea typeface="Calibri" pitchFamily="34" charset="0"/>
              <a:cs typeface="Times New Roman" pitchFamily="18" charset="0"/>
            </a:endParaRPr>
          </a:p>
          <a:p>
            <a:r>
              <a:rPr lang="it-IT" sz="2800" b="1" i="1" dirty="0" smtClean="0">
                <a:solidFill>
                  <a:srgbClr val="00FF00"/>
                </a:solidFill>
                <a:latin typeface="Calibri" pitchFamily="34" charset="0"/>
                <a:ea typeface="Calibri" pitchFamily="34" charset="0"/>
                <a:cs typeface="Times New Roman" pitchFamily="18" charset="0"/>
              </a:rPr>
              <a:t> </a:t>
            </a:r>
            <a:endParaRPr lang="it-IT" sz="3200" b="1" i="1" dirty="0" smtClean="0">
              <a:solidFill>
                <a:srgbClr val="00FF00"/>
              </a:solidFill>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6" name="Picture 4" descr="Risultati immagini per george santayana"/>
          <p:cNvPicPr>
            <a:picLocks noChangeAspect="1" noChangeArrowheads="1"/>
          </p:cNvPicPr>
          <p:nvPr/>
        </p:nvPicPr>
        <p:blipFill>
          <a:blip r:embed="rId5"/>
          <a:srcRect/>
          <a:stretch>
            <a:fillRect/>
          </a:stretch>
        </p:blipFill>
        <p:spPr bwMode="auto">
          <a:xfrm>
            <a:off x="3138501" y="5138759"/>
            <a:ext cx="3362325" cy="1362075"/>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27</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790520"/>
            <a:ext cx="5857916" cy="58554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endPar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endParaRPr lang="it-IT" sz="2800" b="1" i="1" dirty="0" smtClean="0">
              <a:solidFill>
                <a:srgbClr val="FFFF00"/>
              </a:solidFill>
              <a:latin typeface="Calibri" pitchFamily="34" charset="0"/>
              <a:ea typeface="Calibri" pitchFamily="34" charset="0"/>
              <a:cs typeface="Times New Roman" pitchFamily="18" charset="0"/>
            </a:endParaRPr>
          </a:p>
          <a:p>
            <a:endParaRPr lang="it-IT" sz="2800" b="1" i="1" dirty="0" smtClean="0">
              <a:solidFill>
                <a:srgbClr val="FFFF00"/>
              </a:solidFill>
              <a:latin typeface="Calibri" pitchFamily="34" charset="0"/>
              <a:ea typeface="Calibri" pitchFamily="34" charset="0"/>
              <a:cs typeface="Times New Roman" pitchFamily="18" charset="0"/>
            </a:endParaRPr>
          </a:p>
          <a:p>
            <a:r>
              <a:rPr lang="it-IT" sz="2800" b="1" i="1" dirty="0" smtClean="0">
                <a:solidFill>
                  <a:srgbClr val="FFFF00"/>
                </a:solidFill>
                <a:latin typeface="Calibri" pitchFamily="34" charset="0"/>
                <a:ea typeface="Calibri" pitchFamily="34" charset="0"/>
                <a:cs typeface="Times New Roman" pitchFamily="18" charset="0"/>
              </a:rPr>
              <a:t>Ed è nell’ottica del </a:t>
            </a:r>
          </a:p>
          <a:p>
            <a:r>
              <a:rPr lang="it-IT" sz="2800" b="1" i="1" dirty="0" smtClean="0">
                <a:solidFill>
                  <a:srgbClr val="00FF00"/>
                </a:solidFill>
                <a:latin typeface="Calibri" pitchFamily="34" charset="0"/>
                <a:ea typeface="Calibri" pitchFamily="34" charset="0"/>
                <a:cs typeface="Times New Roman" pitchFamily="18" charset="0"/>
              </a:rPr>
              <a:t>«NON DIMENTICARE» </a:t>
            </a:r>
          </a:p>
          <a:p>
            <a:r>
              <a:rPr lang="it-IT" sz="2800" b="1" i="1" dirty="0" smtClean="0">
                <a:solidFill>
                  <a:srgbClr val="FFFF00"/>
                </a:solidFill>
                <a:latin typeface="Calibri" pitchFamily="34" charset="0"/>
                <a:ea typeface="Calibri" pitchFamily="34" charset="0"/>
                <a:cs typeface="Times New Roman" pitchFamily="18" charset="0"/>
              </a:rPr>
              <a:t>che il 19 gennaio scorso il Presidente della Repubblica, </a:t>
            </a:r>
            <a:r>
              <a:rPr lang="it-IT" sz="2800" b="1" i="1" dirty="0" smtClean="0">
                <a:solidFill>
                  <a:srgbClr val="00FF00"/>
                </a:solidFill>
                <a:latin typeface="Calibri" pitchFamily="34" charset="0"/>
                <a:ea typeface="Calibri" pitchFamily="34" charset="0"/>
                <a:cs typeface="Times New Roman" pitchFamily="18" charset="0"/>
              </a:rPr>
              <a:t>Sergio Mattarella, </a:t>
            </a:r>
            <a:r>
              <a:rPr lang="it-IT" sz="2800" b="1" i="1" dirty="0" smtClean="0">
                <a:solidFill>
                  <a:srgbClr val="FFFF00"/>
                </a:solidFill>
                <a:latin typeface="Calibri" pitchFamily="34" charset="0"/>
                <a:ea typeface="Calibri" pitchFamily="34" charset="0"/>
                <a:cs typeface="Times New Roman" pitchFamily="18" charset="0"/>
              </a:rPr>
              <a:t>ha nominato </a:t>
            </a:r>
            <a:r>
              <a:rPr lang="it-IT" sz="2800" b="1" i="1" dirty="0" smtClean="0">
                <a:solidFill>
                  <a:srgbClr val="00FF00"/>
                </a:solidFill>
                <a:latin typeface="Calibri" pitchFamily="34" charset="0"/>
                <a:ea typeface="Calibri" pitchFamily="34" charset="0"/>
                <a:cs typeface="Times New Roman" pitchFamily="18" charset="0"/>
              </a:rPr>
              <a:t>senatrice a vita </a:t>
            </a:r>
            <a:r>
              <a:rPr lang="it-IT" sz="2800" b="1" i="1" dirty="0" smtClean="0">
                <a:solidFill>
                  <a:srgbClr val="FFFF00"/>
                </a:solidFill>
                <a:latin typeface="Calibri" pitchFamily="34" charset="0"/>
                <a:ea typeface="Calibri" pitchFamily="34" charset="0"/>
                <a:cs typeface="Times New Roman" pitchFamily="18" charset="0"/>
              </a:rPr>
              <a:t>la </a:t>
            </a:r>
          </a:p>
          <a:p>
            <a:r>
              <a:rPr lang="it-IT" sz="2800" b="1" i="1" dirty="0" smtClean="0">
                <a:solidFill>
                  <a:srgbClr val="FFFF00"/>
                </a:solidFill>
                <a:latin typeface="Calibri" pitchFamily="34" charset="0"/>
                <a:ea typeface="Calibri" pitchFamily="34" charset="0"/>
                <a:cs typeface="Times New Roman" pitchFamily="18" charset="0"/>
              </a:rPr>
              <a:t>sig.ra </a:t>
            </a:r>
            <a:r>
              <a:rPr lang="it-IT" sz="2800" b="1" i="1" dirty="0" smtClean="0">
                <a:solidFill>
                  <a:srgbClr val="00FF00"/>
                </a:solidFill>
                <a:latin typeface="Calibri" pitchFamily="34" charset="0"/>
                <a:ea typeface="Calibri" pitchFamily="34" charset="0"/>
                <a:cs typeface="Times New Roman" pitchFamily="18" charset="0"/>
              </a:rPr>
              <a:t>Liliana </a:t>
            </a:r>
            <a:r>
              <a:rPr lang="it-IT" sz="2800" b="1" i="1" dirty="0" err="1" smtClean="0">
                <a:solidFill>
                  <a:srgbClr val="00FF00"/>
                </a:solidFill>
                <a:latin typeface="Calibri" pitchFamily="34" charset="0"/>
                <a:ea typeface="Calibri" pitchFamily="34" charset="0"/>
                <a:cs typeface="Times New Roman" pitchFamily="18" charset="0"/>
              </a:rPr>
              <a:t>Segre</a:t>
            </a:r>
            <a:r>
              <a:rPr lang="it-IT" sz="2800" b="1" i="1" dirty="0" smtClean="0">
                <a:solidFill>
                  <a:srgbClr val="00FF00"/>
                </a:solidFill>
                <a:latin typeface="Calibri" pitchFamily="34" charset="0"/>
                <a:ea typeface="Calibri" pitchFamily="34" charset="0"/>
                <a:cs typeface="Times New Roman" pitchFamily="18" charset="0"/>
              </a:rPr>
              <a:t>, </a:t>
            </a:r>
            <a:r>
              <a:rPr lang="it-IT" sz="2800" b="1" i="1" dirty="0" smtClean="0">
                <a:solidFill>
                  <a:srgbClr val="FFFF00"/>
                </a:solidFill>
                <a:latin typeface="Calibri" pitchFamily="34" charset="0"/>
                <a:ea typeface="Calibri" pitchFamily="34" charset="0"/>
                <a:cs typeface="Times New Roman" pitchFamily="18" charset="0"/>
              </a:rPr>
              <a:t>antifascista italiana, reduce dell’Olocausto, sopravvissuta del campo di sterminio di Auschwitz e testimone vivente dello stesso. </a:t>
            </a:r>
          </a:p>
          <a:p>
            <a:endParaRPr lang="it-IT" sz="1050" b="1" i="1" dirty="0" smtClean="0">
              <a:solidFill>
                <a:srgbClr val="FFFF00"/>
              </a:solidFill>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2" name="Picture 2" descr="Immagine correlata"/>
          <p:cNvPicPr>
            <a:picLocks noChangeAspect="1" noChangeArrowheads="1"/>
          </p:cNvPicPr>
          <p:nvPr/>
        </p:nvPicPr>
        <p:blipFill>
          <a:blip r:embed="rId5"/>
          <a:srcRect/>
          <a:stretch>
            <a:fillRect/>
          </a:stretch>
        </p:blipFill>
        <p:spPr bwMode="auto">
          <a:xfrm>
            <a:off x="6858016" y="642918"/>
            <a:ext cx="1796644" cy="2000264"/>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28</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428604"/>
            <a:ext cx="585791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endParaRPr lang="it-IT" sz="28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endParaRPr>
          </a:p>
          <a:p>
            <a:r>
              <a:rPr lang="it-IT" sz="2800" b="1" i="1" dirty="0" smtClean="0">
                <a:solidFill>
                  <a:srgbClr val="00FF00"/>
                </a:solidFill>
                <a:latin typeface="Calibri" pitchFamily="34" charset="0"/>
                <a:ea typeface="Calibri" pitchFamily="34" charset="0"/>
                <a:cs typeface="Times New Roman" pitchFamily="18" charset="0"/>
              </a:rPr>
              <a:t>Cari ragazzi, </a:t>
            </a:r>
          </a:p>
          <a:p>
            <a:r>
              <a:rPr lang="it-IT" sz="2800" b="1" i="1" dirty="0" smtClean="0">
                <a:solidFill>
                  <a:srgbClr val="00FF00"/>
                </a:solidFill>
                <a:latin typeface="Calibri" pitchFamily="34" charset="0"/>
                <a:ea typeface="Calibri" pitchFamily="34" charset="0"/>
                <a:cs typeface="Times New Roman" pitchFamily="18" charset="0"/>
              </a:rPr>
              <a:t>un invito dunque a crescere con la schiena diritta di cittadini vigili e responsabili, amanti delle libertà e della democrazia, mai proni alle prepotenze e alle più oscure devianze.</a:t>
            </a:r>
          </a:p>
          <a:p>
            <a:r>
              <a:rPr lang="it-IT" sz="2800" b="1" i="1" dirty="0" smtClean="0">
                <a:solidFill>
                  <a:srgbClr val="00FF00"/>
                </a:solidFill>
                <a:latin typeface="Calibri" pitchFamily="34" charset="0"/>
                <a:ea typeface="Calibri" pitchFamily="34" charset="0"/>
                <a:cs typeface="Times New Roman" pitchFamily="18" charset="0"/>
              </a:rPr>
              <a:t>Solo così potremo onorare sempre la </a:t>
            </a:r>
            <a:r>
              <a:rPr lang="it-IT" sz="2800" b="1" i="1" dirty="0" smtClean="0">
                <a:solidFill>
                  <a:srgbClr val="FFFF00"/>
                </a:solidFill>
                <a:latin typeface="Calibri" pitchFamily="34" charset="0"/>
                <a:ea typeface="Calibri" pitchFamily="34" charset="0"/>
                <a:cs typeface="Times New Roman" pitchFamily="18" charset="0"/>
              </a:rPr>
              <a:t>Dichiarazione Universale dei Diritti dell’uomo </a:t>
            </a:r>
            <a:r>
              <a:rPr lang="it-IT" sz="2800" b="1" i="1" dirty="0" smtClean="0">
                <a:solidFill>
                  <a:srgbClr val="00FF00"/>
                </a:solidFill>
                <a:latin typeface="Calibri" pitchFamily="34" charset="0"/>
                <a:ea typeface="Calibri" pitchFamily="34" charset="0"/>
                <a:cs typeface="Times New Roman" pitchFamily="18" charset="0"/>
              </a:rPr>
              <a:t>e impediremo che altre shoah possano verificarsi.</a:t>
            </a:r>
          </a:p>
          <a:p>
            <a:endParaRPr lang="it-IT" sz="2800" b="1" i="1" dirty="0" smtClean="0">
              <a:solidFill>
                <a:srgbClr val="00FF00"/>
              </a:solidFill>
              <a:latin typeface="Calibri" pitchFamily="34" charset="0"/>
              <a:ea typeface="Calibri" pitchFamily="34" charset="0"/>
              <a:cs typeface="Times New Roman" pitchFamily="18" charset="0"/>
            </a:endParaRPr>
          </a:p>
          <a:p>
            <a:r>
              <a:rPr lang="it-IT" sz="2800" b="1" i="1" dirty="0" smtClean="0">
                <a:solidFill>
                  <a:srgbClr val="FFFF00"/>
                </a:solidFill>
                <a:latin typeface="Calibri" pitchFamily="34" charset="0"/>
                <a:ea typeface="Calibri" pitchFamily="34" charset="0"/>
                <a:cs typeface="Times New Roman" pitchFamily="18" charset="0"/>
              </a:rPr>
              <a:t>Grazie dell’attenzione </a:t>
            </a:r>
          </a:p>
          <a:p>
            <a:r>
              <a:rPr lang="it-IT" sz="2800" b="1" i="1" dirty="0" smtClean="0">
                <a:solidFill>
                  <a:srgbClr val="00FF00"/>
                </a:solidFill>
                <a:latin typeface="Calibri" pitchFamily="34" charset="0"/>
                <a:ea typeface="Calibri" pitchFamily="34" charset="0"/>
                <a:cs typeface="Times New Roman" pitchFamily="18" charset="0"/>
              </a:rPr>
              <a:t> </a:t>
            </a:r>
            <a:endParaRPr lang="it-IT" sz="3200" b="1" i="1" dirty="0" smtClean="0">
              <a:solidFill>
                <a:srgbClr val="00FF00"/>
              </a:solidFill>
              <a:latin typeface="Calibri" pitchFamily="34" charset="0"/>
              <a:ea typeface="Calibri" pitchFamily="34" charset="0"/>
              <a:cs typeface="Times New Roman" pitchFamily="18" charset="0"/>
            </a:endParaRPr>
          </a:p>
        </p:txBody>
      </p:sp>
      <p:sp>
        <p:nvSpPr>
          <p:cNvPr id="23560" name="AutoShape 8"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2" name="AutoShape 10" descr="Risultati immagini per croce rossa internazionale sto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3</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780146"/>
            <a:ext cx="578647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		POSITIVI</a:t>
            </a:r>
            <a:endParaRPr kumimoji="0" lang="it-IT" sz="2800" b="0" i="0" u="none" strike="noStrike" cap="none" normalizeH="0" baseline="0" dirty="0" smtClean="0">
              <a:ln>
                <a:noFill/>
              </a:ln>
              <a:solidFill>
                <a:srgbClr val="00FF00"/>
              </a:solidFill>
              <a:effectLst/>
              <a:latin typeface="Arial" pitchFamily="34" charset="0"/>
              <a:cs typeface="Arial" pitchFamily="34" charset="0"/>
            </a:endParaRPr>
          </a:p>
        </p:txBody>
      </p:sp>
      <p:sp>
        <p:nvSpPr>
          <p:cNvPr id="9" name="Rettangolo 8"/>
          <p:cNvSpPr/>
          <p:nvPr/>
        </p:nvSpPr>
        <p:spPr>
          <a:xfrm>
            <a:off x="6286512" y="1857364"/>
            <a:ext cx="2571768" cy="328614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smtClean="0">
                <a:solidFill>
                  <a:srgbClr val="0000FF"/>
                </a:solidFill>
                <a:latin typeface="Arial" pitchFamily="34" charset="0"/>
                <a:cs typeface="Arial" pitchFamily="34" charset="0"/>
              </a:rPr>
              <a:t>Il diritto positivo (</a:t>
            </a:r>
            <a:r>
              <a:rPr lang="it-IT" b="1" i="1" dirty="0" err="1" smtClean="0">
                <a:solidFill>
                  <a:srgbClr val="0000FF"/>
                </a:solidFill>
                <a:latin typeface="Arial" pitchFamily="34" charset="0"/>
                <a:cs typeface="Arial" pitchFamily="34" charset="0"/>
              </a:rPr>
              <a:t>jus</a:t>
            </a:r>
            <a:r>
              <a:rPr lang="it-IT" b="1" i="1" dirty="0" smtClean="0">
                <a:solidFill>
                  <a:srgbClr val="0000FF"/>
                </a:solidFill>
                <a:latin typeface="Arial" pitchFamily="34" charset="0"/>
                <a:cs typeface="Arial" pitchFamily="34" charset="0"/>
              </a:rPr>
              <a:t> in </a:t>
            </a:r>
            <a:r>
              <a:rPr lang="it-IT" b="1" i="1" dirty="0" err="1" smtClean="0">
                <a:solidFill>
                  <a:srgbClr val="0000FF"/>
                </a:solidFill>
                <a:latin typeface="Arial" pitchFamily="34" charset="0"/>
                <a:cs typeface="Arial" pitchFamily="34" charset="0"/>
              </a:rPr>
              <a:t>civitate</a:t>
            </a:r>
            <a:r>
              <a:rPr lang="it-IT" b="1" i="1" dirty="0" smtClean="0">
                <a:solidFill>
                  <a:srgbClr val="0000FF"/>
                </a:solidFill>
                <a:latin typeface="Arial" pitchFamily="34" charset="0"/>
                <a:cs typeface="Arial" pitchFamily="34" charset="0"/>
              </a:rPr>
              <a:t> </a:t>
            </a:r>
            <a:r>
              <a:rPr lang="it-IT" b="1" i="1" dirty="0" err="1" smtClean="0">
                <a:solidFill>
                  <a:srgbClr val="0000FF"/>
                </a:solidFill>
                <a:latin typeface="Arial" pitchFamily="34" charset="0"/>
                <a:cs typeface="Arial" pitchFamily="34" charset="0"/>
              </a:rPr>
              <a:t>positum</a:t>
            </a:r>
            <a:r>
              <a:rPr lang="it-IT" b="1" i="1" dirty="0" smtClean="0">
                <a:solidFill>
                  <a:srgbClr val="0000FF"/>
                </a:solidFill>
                <a:latin typeface="Arial" pitchFamily="34" charset="0"/>
                <a:cs typeface="Arial" pitchFamily="34" charset="0"/>
              </a:rPr>
              <a:t>) è il diritto vigente in un determinato ambito politico-territoriale in un determinato spazio di tempo, posto dal potere sovrano dello Stato mediante leggi.</a:t>
            </a:r>
          </a:p>
        </p:txBody>
      </p:sp>
      <p:sp>
        <p:nvSpPr>
          <p:cNvPr id="11" name="Rettangolo 10"/>
          <p:cNvSpPr/>
          <p:nvPr/>
        </p:nvSpPr>
        <p:spPr>
          <a:xfrm>
            <a:off x="2928926" y="1857364"/>
            <a:ext cx="3214710" cy="435771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smtClean="0">
                <a:solidFill>
                  <a:srgbClr val="0000FF"/>
                </a:solidFill>
                <a:latin typeface="Arial" pitchFamily="34" charset="0"/>
                <a:cs typeface="Arial" pitchFamily="34" charset="0"/>
              </a:rPr>
              <a:t>I diritti che hai, per il semplice fatto di essere umano. I diritti umani si basano sul principio del rispetto nei confronti dell’individuo.</a:t>
            </a:r>
          </a:p>
          <a:p>
            <a:r>
              <a:rPr lang="it-IT" b="1" i="1" dirty="0" smtClean="0">
                <a:solidFill>
                  <a:srgbClr val="0000FF"/>
                </a:solidFill>
                <a:latin typeface="Arial" pitchFamily="34" charset="0"/>
                <a:cs typeface="Arial" pitchFamily="34" charset="0"/>
              </a:rPr>
              <a:t>Sono chiamati diritti umani perché sono universali. </a:t>
            </a:r>
          </a:p>
          <a:p>
            <a:r>
              <a:rPr lang="it-IT" b="1" i="1" dirty="0" smtClean="0">
                <a:solidFill>
                  <a:srgbClr val="0000FF"/>
                </a:solidFill>
                <a:latin typeface="Arial" pitchFamily="34" charset="0"/>
                <a:cs typeface="Arial" pitchFamily="34" charset="0"/>
              </a:rPr>
              <a:t>Sono i diritti che appartengono ad ogni persona semplicemente perché è viva, indipendentemente da chi sia o da dove viva.</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4</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928926" y="571480"/>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928926" y="2285992"/>
            <a:ext cx="5929354" cy="442915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smtClean="0">
                <a:solidFill>
                  <a:srgbClr val="C00000"/>
                </a:solidFill>
                <a:latin typeface="Arial" pitchFamily="34" charset="0"/>
                <a:cs typeface="Arial" pitchFamily="34" charset="0"/>
              </a:rPr>
              <a:t>Nel 539 a.C., Ciro il Grande, </a:t>
            </a:r>
            <a:r>
              <a:rPr lang="it-IT" b="1" i="1" dirty="0" smtClean="0">
                <a:solidFill>
                  <a:srgbClr val="0000FF"/>
                </a:solidFill>
                <a:latin typeface="Arial" pitchFamily="34" charset="0"/>
                <a:cs typeface="Arial" pitchFamily="34" charset="0"/>
              </a:rPr>
              <a:t>primo re dell’antica </a:t>
            </a:r>
            <a:r>
              <a:rPr lang="it-IT" b="1" i="1" dirty="0" err="1" smtClean="0">
                <a:solidFill>
                  <a:srgbClr val="0000FF"/>
                </a:solidFill>
                <a:latin typeface="Arial" pitchFamily="34" charset="0"/>
                <a:cs typeface="Arial" pitchFamily="34" charset="0"/>
              </a:rPr>
              <a:t>Persia</a:t>
            </a:r>
            <a:r>
              <a:rPr lang="it-IT" b="1" i="1" dirty="0" smtClean="0">
                <a:solidFill>
                  <a:srgbClr val="0000FF"/>
                </a:solidFill>
                <a:latin typeface="Arial" pitchFamily="34" charset="0"/>
                <a:cs typeface="Arial" pitchFamily="34" charset="0"/>
              </a:rPr>
              <a:t>, conquistò la città di Babilonia. </a:t>
            </a:r>
          </a:p>
          <a:p>
            <a:r>
              <a:rPr lang="it-IT" b="1" i="1" dirty="0" smtClean="0">
                <a:solidFill>
                  <a:srgbClr val="0000FF"/>
                </a:solidFill>
                <a:latin typeface="Arial" pitchFamily="34" charset="0"/>
                <a:cs typeface="Arial" pitchFamily="34" charset="0"/>
              </a:rPr>
              <a:t>In quella occasione, passo importante per l’Uomo,  liberò gli schiavi, dichiarò che ognuno aveva il diritto di scegliere la propria religione e stabilì l’uguaglianza tra i popoli. </a:t>
            </a:r>
          </a:p>
          <a:p>
            <a:r>
              <a:rPr lang="it-IT" b="1" i="1" dirty="0" smtClean="0">
                <a:solidFill>
                  <a:srgbClr val="0000FF"/>
                </a:solidFill>
                <a:latin typeface="Arial" pitchFamily="34" charset="0"/>
                <a:cs typeface="Arial" pitchFamily="34" charset="0"/>
              </a:rPr>
              <a:t>Questi e altri decreti furono incisi su un cilindro di argilla cotta, in lingua accadica, con la scrittura cuneiforme, nota oggi con il nome di Cilindro di Ciro. Questa antica incisione è stata riconosciuta come il primo documento al mondo sui diritti umani. È tradotta nelle sei lingue ufficiali delle Nazioni Unite e le sue clausole equivalgono ai primi quattro articoli della </a:t>
            </a:r>
          </a:p>
          <a:p>
            <a:r>
              <a:rPr lang="it-IT" b="1" i="1" dirty="0" smtClean="0">
                <a:solidFill>
                  <a:srgbClr val="0000FF"/>
                </a:solidFill>
                <a:latin typeface="Arial" pitchFamily="34" charset="0"/>
                <a:cs typeface="Arial" pitchFamily="34" charset="0"/>
              </a:rPr>
              <a:t>Dichiarazione Universale dei Diritti Umani.</a:t>
            </a:r>
          </a:p>
        </p:txBody>
      </p:sp>
      <p:sp>
        <p:nvSpPr>
          <p:cNvPr id="11" name="Rettangolo 10"/>
          <p:cNvSpPr/>
          <p:nvPr/>
        </p:nvSpPr>
        <p:spPr>
          <a:xfrm>
            <a:off x="6357950" y="285728"/>
            <a:ext cx="2357454"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i="1" dirty="0" smtClean="0">
              <a:solidFill>
                <a:srgbClr val="00FF00"/>
              </a:solidFill>
              <a:latin typeface="Arial" pitchFamily="34" charset="0"/>
              <a:cs typeface="Arial" pitchFamily="34" charset="0"/>
            </a:endParaRPr>
          </a:p>
          <a:p>
            <a:pPr algn="ctr"/>
            <a:endParaRPr lang="it-IT" b="1" i="1" dirty="0" smtClean="0">
              <a:solidFill>
                <a:srgbClr val="00FF00"/>
              </a:solidFill>
              <a:latin typeface="Arial" pitchFamily="34" charset="0"/>
              <a:cs typeface="Arial" pitchFamily="34" charset="0"/>
            </a:endParaRPr>
          </a:p>
          <a:p>
            <a:pPr algn="ctr"/>
            <a:endParaRPr lang="it-IT" b="1" i="1" dirty="0" smtClean="0">
              <a:solidFill>
                <a:srgbClr val="00FF00"/>
              </a:solidFill>
              <a:latin typeface="Arial" pitchFamily="34" charset="0"/>
              <a:cs typeface="Arial" pitchFamily="34" charset="0"/>
            </a:endParaRPr>
          </a:p>
          <a:p>
            <a:pPr algn="ctr"/>
            <a:endParaRPr lang="it-IT" b="1" i="1" dirty="0" smtClean="0">
              <a:solidFill>
                <a:srgbClr val="00FF00"/>
              </a:solidFill>
              <a:latin typeface="Arial" pitchFamily="34" charset="0"/>
              <a:cs typeface="Arial" pitchFamily="34" charset="0"/>
            </a:endParaRPr>
          </a:p>
          <a:p>
            <a:pPr algn="ctr"/>
            <a:r>
              <a:rPr lang="it-IT" sz="1400" b="1" i="1" dirty="0" smtClean="0">
                <a:solidFill>
                  <a:srgbClr val="00FF00"/>
                </a:solidFill>
                <a:latin typeface="Arial" pitchFamily="34" charset="0"/>
                <a:cs typeface="Arial" pitchFamily="34" charset="0"/>
              </a:rPr>
              <a:t>Il cilindro di creta con</a:t>
            </a:r>
          </a:p>
          <a:p>
            <a:pPr algn="ctr"/>
            <a:r>
              <a:rPr lang="it-IT" sz="1400" b="1" i="1" dirty="0" smtClean="0">
                <a:solidFill>
                  <a:srgbClr val="00FF00"/>
                </a:solidFill>
                <a:latin typeface="Arial" pitchFamily="34" charset="0"/>
                <a:cs typeface="Arial" pitchFamily="34" charset="0"/>
              </a:rPr>
              <a:t> i diritti umani di Ciro. </a:t>
            </a:r>
          </a:p>
          <a:p>
            <a:pPr algn="ctr"/>
            <a:r>
              <a:rPr lang="it-IT" sz="1200" b="1" i="1" dirty="0" smtClean="0">
                <a:solidFill>
                  <a:srgbClr val="00FF00"/>
                </a:solidFill>
                <a:latin typeface="Arial" pitchFamily="34" charset="0"/>
                <a:cs typeface="Arial" pitchFamily="34" charset="0"/>
                <a:hlinkClick r:id="rId6"/>
              </a:rPr>
              <a:t>Londra - </a:t>
            </a:r>
            <a:r>
              <a:rPr lang="it-IT" sz="1200" b="1" i="1" dirty="0" err="1" smtClean="0">
                <a:solidFill>
                  <a:srgbClr val="00FF00"/>
                </a:solidFill>
                <a:latin typeface="Arial" pitchFamily="34" charset="0"/>
                <a:cs typeface="Arial" pitchFamily="34" charset="0"/>
                <a:hlinkClick r:id="rId6"/>
              </a:rPr>
              <a:t>British</a:t>
            </a:r>
            <a:r>
              <a:rPr lang="it-IT" sz="1200" b="1" i="1" dirty="0" smtClean="0">
                <a:solidFill>
                  <a:srgbClr val="00FF00"/>
                </a:solidFill>
                <a:latin typeface="Arial" pitchFamily="34" charset="0"/>
                <a:cs typeface="Arial" pitchFamily="34" charset="0"/>
                <a:hlinkClick r:id="rId6"/>
              </a:rPr>
              <a:t> </a:t>
            </a:r>
            <a:r>
              <a:rPr lang="it-IT" sz="1200" b="1" i="1" dirty="0" err="1" smtClean="0">
                <a:solidFill>
                  <a:srgbClr val="00FF00"/>
                </a:solidFill>
                <a:latin typeface="Arial" pitchFamily="34" charset="0"/>
                <a:cs typeface="Arial" pitchFamily="34" charset="0"/>
                <a:hlinkClick r:id="rId6"/>
              </a:rPr>
              <a:t>Museum</a:t>
            </a:r>
            <a:r>
              <a:rPr lang="it-IT" sz="1200" b="1" i="1" dirty="0" smtClean="0">
                <a:solidFill>
                  <a:srgbClr val="00FF00"/>
                </a:solidFill>
                <a:latin typeface="Arial" pitchFamily="34" charset="0"/>
                <a:cs typeface="Arial" pitchFamily="34" charset="0"/>
              </a:rPr>
              <a:t> </a:t>
            </a:r>
          </a:p>
        </p:txBody>
      </p:sp>
      <p:pic>
        <p:nvPicPr>
          <p:cNvPr id="20482" name="Picture 2" descr="http://f.edgesuite.net/data/www.humanrights.org/files/cyrus_cylinder_0_it.jpg"/>
          <p:cNvPicPr>
            <a:picLocks noChangeAspect="1" noChangeArrowheads="1"/>
          </p:cNvPicPr>
          <p:nvPr/>
        </p:nvPicPr>
        <p:blipFill>
          <a:blip r:embed="rId7" cstate="print"/>
          <a:srcRect/>
          <a:stretch>
            <a:fillRect/>
          </a:stretch>
        </p:blipFill>
        <p:spPr bwMode="auto">
          <a:xfrm>
            <a:off x="6572264" y="413953"/>
            <a:ext cx="1974837" cy="101478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5</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2714612" y="357166"/>
            <a:ext cx="164307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4429124" y="285728"/>
            <a:ext cx="4500594" cy="292895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smtClean="0">
                <a:solidFill>
                  <a:srgbClr val="C00000"/>
                </a:solidFill>
                <a:latin typeface="Arial" pitchFamily="34" charset="0"/>
                <a:cs typeface="Arial" pitchFamily="34" charset="0"/>
              </a:rPr>
              <a:t>Da Babilonia</a:t>
            </a:r>
            <a:r>
              <a:rPr lang="it-IT" b="1" i="1" dirty="0" smtClean="0">
                <a:solidFill>
                  <a:srgbClr val="0000FF"/>
                </a:solidFill>
                <a:latin typeface="Arial" pitchFamily="34" charset="0"/>
                <a:cs typeface="Arial" pitchFamily="34" charset="0"/>
              </a:rPr>
              <a:t>, l’idea dei diritti umani si diffuse rapidamente </a:t>
            </a:r>
            <a:r>
              <a:rPr lang="it-IT" b="1" i="1" dirty="0" smtClean="0">
                <a:solidFill>
                  <a:srgbClr val="C00000"/>
                </a:solidFill>
                <a:latin typeface="Arial" pitchFamily="34" charset="0"/>
                <a:cs typeface="Arial" pitchFamily="34" charset="0"/>
              </a:rPr>
              <a:t>in India, in Grecia ed infine a Roma. </a:t>
            </a:r>
          </a:p>
          <a:p>
            <a:r>
              <a:rPr lang="it-IT" b="1" i="1" dirty="0" smtClean="0">
                <a:solidFill>
                  <a:srgbClr val="0000FF"/>
                </a:solidFill>
                <a:latin typeface="Arial" pitchFamily="34" charset="0"/>
                <a:cs typeface="Arial" pitchFamily="34" charset="0"/>
              </a:rPr>
              <a:t>E a Roma nacque il concetto di </a:t>
            </a:r>
            <a:r>
              <a:rPr lang="it-IT" b="1" i="1" dirty="0" smtClean="0">
                <a:solidFill>
                  <a:srgbClr val="C00000"/>
                </a:solidFill>
                <a:latin typeface="Arial" pitchFamily="34" charset="0"/>
                <a:cs typeface="Arial" pitchFamily="34" charset="0"/>
              </a:rPr>
              <a:t>“legge naturale”, </a:t>
            </a:r>
            <a:r>
              <a:rPr lang="it-IT" b="1" i="1" dirty="0" smtClean="0">
                <a:solidFill>
                  <a:srgbClr val="0000FF"/>
                </a:solidFill>
                <a:latin typeface="Arial" pitchFamily="34" charset="0"/>
                <a:cs typeface="Arial" pitchFamily="34" charset="0"/>
              </a:rPr>
              <a:t>a seguito dell’osservazione che le persone nel corso della vita tendevano a seguire determinate leggi non scritte e che la legge di Roma si basava su idee razionali derivate dalla natura delle cose.</a:t>
            </a:r>
          </a:p>
        </p:txBody>
      </p:sp>
      <p:pic>
        <p:nvPicPr>
          <p:cNvPr id="23554" name="Picture 2" descr="Risultati immagini per mappa europa medio oriente"/>
          <p:cNvPicPr>
            <a:picLocks noChangeAspect="1" noChangeArrowheads="1"/>
          </p:cNvPicPr>
          <p:nvPr/>
        </p:nvPicPr>
        <p:blipFill>
          <a:blip r:embed="rId6"/>
          <a:srcRect/>
          <a:stretch>
            <a:fillRect/>
          </a:stretch>
        </p:blipFill>
        <p:spPr bwMode="auto">
          <a:xfrm>
            <a:off x="2857488" y="3357562"/>
            <a:ext cx="5248505" cy="3214710"/>
          </a:xfrm>
          <a:prstGeom prst="rect">
            <a:avLst/>
          </a:prstGeom>
          <a:noFill/>
        </p:spPr>
      </p:pic>
      <p:sp>
        <p:nvSpPr>
          <p:cNvPr id="12" name="Rettangolo 11"/>
          <p:cNvSpPr/>
          <p:nvPr/>
        </p:nvSpPr>
        <p:spPr>
          <a:xfrm>
            <a:off x="5357818" y="5072074"/>
            <a:ext cx="1000132"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smtClean="0">
                <a:solidFill>
                  <a:srgbClr val="C00000"/>
                </a:solidFill>
                <a:latin typeface="Arial" pitchFamily="34" charset="0"/>
                <a:cs typeface="Arial" pitchFamily="34" charset="0"/>
              </a:rPr>
              <a:t>BABILONIA</a:t>
            </a:r>
          </a:p>
        </p:txBody>
      </p:sp>
      <p:sp>
        <p:nvSpPr>
          <p:cNvPr id="14" name="Freccia a destra 13"/>
          <p:cNvSpPr/>
          <p:nvPr/>
        </p:nvSpPr>
        <p:spPr>
          <a:xfrm rot="12924920">
            <a:off x="4225515" y="4767815"/>
            <a:ext cx="11834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rot="14636209">
            <a:off x="5008336" y="4738835"/>
            <a:ext cx="561273" cy="49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rot="384656" flipV="1">
            <a:off x="6422114" y="5271025"/>
            <a:ext cx="1007483" cy="55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Rettangolo 18"/>
          <p:cNvSpPr/>
          <p:nvPr/>
        </p:nvSpPr>
        <p:spPr>
          <a:xfrm>
            <a:off x="4714876" y="4286256"/>
            <a:ext cx="714380"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smtClean="0">
                <a:solidFill>
                  <a:srgbClr val="C00000"/>
                </a:solidFill>
                <a:latin typeface="Arial" pitchFamily="34" charset="0"/>
                <a:cs typeface="Arial" pitchFamily="34" charset="0"/>
              </a:rPr>
              <a:t>ATENE</a:t>
            </a:r>
          </a:p>
        </p:txBody>
      </p:sp>
      <p:sp>
        <p:nvSpPr>
          <p:cNvPr id="20" name="Rettangolo 19"/>
          <p:cNvSpPr/>
          <p:nvPr/>
        </p:nvSpPr>
        <p:spPr>
          <a:xfrm>
            <a:off x="7429520" y="5286388"/>
            <a:ext cx="642942"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smtClean="0">
                <a:solidFill>
                  <a:srgbClr val="C00000"/>
                </a:solidFill>
                <a:latin typeface="Arial" pitchFamily="34" charset="0"/>
                <a:cs typeface="Arial" pitchFamily="34" charset="0"/>
              </a:rPr>
              <a:t>INDIA</a:t>
            </a:r>
          </a:p>
        </p:txBody>
      </p:sp>
      <p:sp>
        <p:nvSpPr>
          <p:cNvPr id="21" name="Rettangolo 20"/>
          <p:cNvSpPr/>
          <p:nvPr/>
        </p:nvSpPr>
        <p:spPr>
          <a:xfrm>
            <a:off x="3786182" y="4214818"/>
            <a:ext cx="642942"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smtClean="0">
                <a:solidFill>
                  <a:srgbClr val="C00000"/>
                </a:solidFill>
                <a:latin typeface="Arial" pitchFamily="34" charset="0"/>
                <a:cs typeface="Arial" pitchFamily="34" charset="0"/>
              </a:rPr>
              <a:t>ROMA</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6</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786182" y="642918"/>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928926" y="2285992"/>
            <a:ext cx="5929354" cy="4572008"/>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it-IT" b="1" i="1" dirty="0" smtClean="0">
                <a:solidFill>
                  <a:srgbClr val="C00000"/>
                </a:solidFill>
                <a:latin typeface="Arial" pitchFamily="34" charset="0"/>
                <a:cs typeface="Arial" pitchFamily="34" charset="0"/>
              </a:rPr>
              <a:t>Su “La morale naturale” </a:t>
            </a:r>
          </a:p>
          <a:p>
            <a:pPr algn="ctr" fontAlgn="base"/>
            <a:r>
              <a:rPr lang="it-IT" b="1" i="1" dirty="0" smtClean="0">
                <a:solidFill>
                  <a:srgbClr val="C00000"/>
                </a:solidFill>
                <a:latin typeface="Arial" pitchFamily="34" charset="0"/>
                <a:cs typeface="Arial" pitchFamily="34" charset="0"/>
              </a:rPr>
              <a:t>scrive Cicerone in “De Re </a:t>
            </a:r>
            <a:r>
              <a:rPr lang="it-IT" b="1" i="1" dirty="0" err="1" smtClean="0">
                <a:solidFill>
                  <a:srgbClr val="C00000"/>
                </a:solidFill>
                <a:latin typeface="Arial" pitchFamily="34" charset="0"/>
                <a:cs typeface="Arial" pitchFamily="34" charset="0"/>
              </a:rPr>
              <a:t>Publica</a:t>
            </a:r>
            <a:r>
              <a:rPr lang="it-IT" b="1" i="1" dirty="0" smtClean="0">
                <a:solidFill>
                  <a:srgbClr val="C00000"/>
                </a:solidFill>
                <a:latin typeface="Arial" pitchFamily="34" charset="0"/>
                <a:cs typeface="Arial" pitchFamily="34" charset="0"/>
              </a:rPr>
              <a:t>” - 55-51 a.C.</a:t>
            </a:r>
          </a:p>
          <a:p>
            <a:pPr fontAlgn="base"/>
            <a:r>
              <a:rPr lang="it-IT" b="1" i="1" dirty="0" smtClean="0">
                <a:solidFill>
                  <a:srgbClr val="0000FF"/>
                </a:solidFill>
                <a:latin typeface="Arial" pitchFamily="34" charset="0"/>
                <a:cs typeface="Arial" pitchFamily="34" charset="0"/>
              </a:rPr>
              <a:t>In realtà vera legge è la corretta ragione in accordo con la natura, diffusa in tutti, costante, sempiterna, ... Per questa legge non è lecito essere abrogata, né si può derogare qualcosa da questa, né può essere interamente cassata, nemmeno possiamo essere liberati da questa legge per volere senato o del popolo, .... né ci sarà una legge a Roma, un'altra ad Atene, una ora, un'altra in futuro, ma una sola legge sempiterna e immutabile terrà a freno tutti i popoli in ogni tempo, .... e chi non gli obbedirà, rinnegata a lui stesso la natura di uomo, espierà pene grandissime, anche se sarà sfuggito agli altri supplizi, che tali sono ritenuti dagli uomini.</a:t>
            </a:r>
          </a:p>
        </p:txBody>
      </p:sp>
      <p:pic>
        <p:nvPicPr>
          <p:cNvPr id="22530" name="Picture 2" descr="Risultati immagini per cicerone de re publica"/>
          <p:cNvPicPr>
            <a:picLocks noChangeAspect="1" noChangeArrowheads="1"/>
          </p:cNvPicPr>
          <p:nvPr/>
        </p:nvPicPr>
        <p:blipFill>
          <a:blip r:embed="rId6" cstate="print"/>
          <a:srcRect/>
          <a:stretch>
            <a:fillRect/>
          </a:stretch>
        </p:blipFill>
        <p:spPr bwMode="auto">
          <a:xfrm>
            <a:off x="7572396" y="214290"/>
            <a:ext cx="1236964" cy="192882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7</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428992" y="571480"/>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786050" y="1928802"/>
            <a:ext cx="6143668" cy="478634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fontAlgn="base"/>
            <a:r>
              <a:rPr lang="it-IT" b="1" i="1" dirty="0" smtClean="0">
                <a:solidFill>
                  <a:srgbClr val="C00000"/>
                </a:solidFill>
                <a:latin typeface="Arial" pitchFamily="34" charset="0"/>
                <a:cs typeface="Arial" pitchFamily="34" charset="0"/>
              </a:rPr>
              <a:t>La Magna Carta e l' "</a:t>
            </a:r>
            <a:r>
              <a:rPr lang="it-IT" b="1" i="1" dirty="0" err="1" smtClean="0">
                <a:solidFill>
                  <a:srgbClr val="C00000"/>
                </a:solidFill>
                <a:latin typeface="Arial" pitchFamily="34" charset="0"/>
                <a:cs typeface="Arial" pitchFamily="34" charset="0"/>
              </a:rPr>
              <a:t>Habeas</a:t>
            </a:r>
            <a:r>
              <a:rPr lang="it-IT" b="1" i="1" dirty="0" smtClean="0">
                <a:solidFill>
                  <a:srgbClr val="C00000"/>
                </a:solidFill>
                <a:latin typeface="Arial" pitchFamily="34" charset="0"/>
                <a:cs typeface="Arial" pitchFamily="34" charset="0"/>
              </a:rPr>
              <a:t> Corpus" (1215)</a:t>
            </a:r>
          </a:p>
          <a:p>
            <a:r>
              <a:rPr lang="it-IT" sz="1700" b="1" i="1" dirty="0" smtClean="0">
                <a:solidFill>
                  <a:srgbClr val="0000FF"/>
                </a:solidFill>
                <a:latin typeface="Arial" pitchFamily="34" charset="0"/>
                <a:cs typeface="Arial" pitchFamily="34" charset="0"/>
              </a:rPr>
              <a:t>Nel 1215 il re Giovanni d’Inghilterra fu costretto dai sudditi a firmare la </a:t>
            </a:r>
            <a:r>
              <a:rPr lang="it-IT" sz="1700" b="1" i="1" dirty="0" smtClean="0">
                <a:solidFill>
                  <a:srgbClr val="C00000"/>
                </a:solidFill>
                <a:latin typeface="Arial" pitchFamily="34" charset="0"/>
                <a:cs typeface="Arial" pitchFamily="34" charset="0"/>
              </a:rPr>
              <a:t>Magna Carta, </a:t>
            </a:r>
            <a:r>
              <a:rPr lang="it-IT" sz="1700" b="1" i="1" dirty="0" smtClean="0">
                <a:solidFill>
                  <a:srgbClr val="0000FF"/>
                </a:solidFill>
                <a:latin typeface="Arial" pitchFamily="34" charset="0"/>
                <a:cs typeface="Arial" pitchFamily="34" charset="0"/>
              </a:rPr>
              <a:t>che elencava quelli che poi vennero considerati </a:t>
            </a:r>
            <a:r>
              <a:rPr lang="it-IT" sz="1700" b="1" i="1" dirty="0" smtClean="0">
                <a:solidFill>
                  <a:srgbClr val="C00000"/>
                </a:solidFill>
                <a:latin typeface="Arial" pitchFamily="34" charset="0"/>
                <a:cs typeface="Arial" pitchFamily="34" charset="0"/>
              </a:rPr>
              <a:t>i diritti umani. </a:t>
            </a:r>
            <a:r>
              <a:rPr lang="it-IT" sz="1700" b="1" i="1" dirty="0" smtClean="0">
                <a:solidFill>
                  <a:srgbClr val="0000FF"/>
                </a:solidFill>
                <a:latin typeface="Arial" pitchFamily="34" charset="0"/>
                <a:cs typeface="Arial" pitchFamily="34" charset="0"/>
              </a:rPr>
              <a:t>Tra di essi: il diritto alla libertà della Chiesa, il diritto di proprietà e di eredità di tutti i cittadini, il diritto di giusta tassazione; i principi del processo imparziale e dell’uguaglianza di fronte alla legge, disposizioni contro la corruzione e il malgoverno pubblico e l' </a:t>
            </a:r>
            <a:r>
              <a:rPr lang="it-IT" sz="1700" b="1" i="1" dirty="0" smtClean="0">
                <a:solidFill>
                  <a:srgbClr val="C00000"/>
                </a:solidFill>
                <a:latin typeface="Arial" pitchFamily="34" charset="0"/>
                <a:cs typeface="Arial" pitchFamily="34" charset="0"/>
              </a:rPr>
              <a:t>"</a:t>
            </a:r>
            <a:r>
              <a:rPr lang="it-IT" sz="1700" b="1" i="1" dirty="0" err="1" smtClean="0">
                <a:solidFill>
                  <a:srgbClr val="C00000"/>
                </a:solidFill>
                <a:latin typeface="Arial" pitchFamily="34" charset="0"/>
                <a:cs typeface="Arial" pitchFamily="34" charset="0"/>
              </a:rPr>
              <a:t>Habeas</a:t>
            </a:r>
            <a:r>
              <a:rPr lang="it-IT" sz="1700" b="1" i="1" dirty="0" smtClean="0">
                <a:solidFill>
                  <a:srgbClr val="C00000"/>
                </a:solidFill>
                <a:latin typeface="Arial" pitchFamily="34" charset="0"/>
                <a:cs typeface="Arial" pitchFamily="34" charset="0"/>
              </a:rPr>
              <a:t> corpus", </a:t>
            </a:r>
            <a:r>
              <a:rPr lang="it-IT" sz="1700" b="1" i="1" dirty="0" smtClean="0">
                <a:solidFill>
                  <a:srgbClr val="0000FF"/>
                </a:solidFill>
                <a:latin typeface="Arial" pitchFamily="34" charset="0"/>
                <a:cs typeface="Arial" pitchFamily="34" charset="0"/>
              </a:rPr>
              <a:t>letteralmente "che tu abbia il corpo", derivante dal diritto romano, che obbligava i giudici ad evitare che un prigioniero fosse detenuto ingiustamente.  </a:t>
            </a:r>
          </a:p>
          <a:p>
            <a:r>
              <a:rPr lang="it-IT" sz="1700" b="1" i="1" dirty="0" smtClean="0">
                <a:solidFill>
                  <a:srgbClr val="0000FF"/>
                </a:solidFill>
                <a:latin typeface="Arial" pitchFamily="34" charset="0"/>
                <a:cs typeface="Arial" pitchFamily="34" charset="0"/>
              </a:rPr>
              <a:t>La </a:t>
            </a:r>
            <a:r>
              <a:rPr lang="it-IT" sz="1700" b="1" i="1" dirty="0" smtClean="0">
                <a:solidFill>
                  <a:srgbClr val="C00000"/>
                </a:solidFill>
                <a:latin typeface="Arial" pitchFamily="34" charset="0"/>
                <a:cs typeface="Arial" pitchFamily="34" charset="0"/>
              </a:rPr>
              <a:t>Magna Carta </a:t>
            </a:r>
            <a:r>
              <a:rPr lang="it-IT" sz="1700" b="1" i="1" dirty="0" smtClean="0">
                <a:solidFill>
                  <a:srgbClr val="0000FF"/>
                </a:solidFill>
                <a:latin typeface="Arial" pitchFamily="34" charset="0"/>
                <a:cs typeface="Arial" pitchFamily="34" charset="0"/>
              </a:rPr>
              <a:t>costituisce un punto di svolta cruciale per lo sviluppo della democrazia moderna nella lotta per la libertà.</a:t>
            </a:r>
          </a:p>
          <a:p>
            <a:r>
              <a:rPr lang="it-IT" sz="1700" b="1" i="1" dirty="0" smtClean="0">
                <a:solidFill>
                  <a:srgbClr val="0000FF"/>
                </a:solidFill>
                <a:latin typeface="Arial" pitchFamily="34" charset="0"/>
                <a:cs typeface="Arial" pitchFamily="34" charset="0"/>
              </a:rPr>
              <a:t>L’’ </a:t>
            </a:r>
            <a:r>
              <a:rPr lang="it-IT" sz="1700" b="1" i="1" dirty="0" smtClean="0">
                <a:solidFill>
                  <a:srgbClr val="C00000"/>
                </a:solidFill>
                <a:latin typeface="Arial" pitchFamily="34" charset="0"/>
                <a:cs typeface="Arial" pitchFamily="34" charset="0"/>
              </a:rPr>
              <a:t>“</a:t>
            </a:r>
            <a:r>
              <a:rPr lang="it-IT" sz="1700" b="1" i="1" dirty="0" err="1" smtClean="0">
                <a:solidFill>
                  <a:srgbClr val="C00000"/>
                </a:solidFill>
                <a:latin typeface="Arial" pitchFamily="34" charset="0"/>
                <a:cs typeface="Arial" pitchFamily="34" charset="0"/>
              </a:rPr>
              <a:t>habeas</a:t>
            </a:r>
            <a:r>
              <a:rPr lang="it-IT" sz="1700" b="1" i="1" dirty="0" smtClean="0">
                <a:solidFill>
                  <a:srgbClr val="C00000"/>
                </a:solidFill>
                <a:latin typeface="Arial" pitchFamily="34" charset="0"/>
                <a:cs typeface="Arial" pitchFamily="34" charset="0"/>
              </a:rPr>
              <a:t> corpus”, </a:t>
            </a:r>
            <a:r>
              <a:rPr lang="it-IT" sz="1700" b="1" i="1" dirty="0" smtClean="0">
                <a:solidFill>
                  <a:srgbClr val="0000FF"/>
                </a:solidFill>
                <a:latin typeface="Arial" pitchFamily="34" charset="0"/>
                <a:cs typeface="Arial" pitchFamily="34" charset="0"/>
              </a:rPr>
              <a:t>esteso poi a tutti i sistemi giuridici occidentali, è stato importante strumento di salvaguardia della libertà individuale contro gli arbitri dello Stato. </a:t>
            </a:r>
          </a:p>
          <a:p>
            <a:pPr fontAlgn="base"/>
            <a:endParaRPr lang="it-IT" sz="1050" b="1" i="1" dirty="0" smtClean="0">
              <a:solidFill>
                <a:srgbClr val="0000FF"/>
              </a:solidFill>
              <a:latin typeface="Arial" pitchFamily="34" charset="0"/>
              <a:cs typeface="Arial" pitchFamily="34" charset="0"/>
            </a:endParaRPr>
          </a:p>
        </p:txBody>
      </p:sp>
      <p:pic>
        <p:nvPicPr>
          <p:cNvPr id="24578" name="Picture 2" descr="Risultati immagini per magna carta"/>
          <p:cNvPicPr>
            <a:picLocks noChangeAspect="1" noChangeArrowheads="1"/>
          </p:cNvPicPr>
          <p:nvPr/>
        </p:nvPicPr>
        <p:blipFill>
          <a:blip r:embed="rId6"/>
          <a:srcRect/>
          <a:stretch>
            <a:fillRect/>
          </a:stretch>
        </p:blipFill>
        <p:spPr bwMode="auto">
          <a:xfrm>
            <a:off x="7429520" y="71414"/>
            <a:ext cx="1447529" cy="1820546"/>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8</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214678" y="571480"/>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786050" y="2214554"/>
            <a:ext cx="6143668" cy="442915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PETIZIONE DEI DIRITTI (1628) </a:t>
            </a:r>
          </a:p>
          <a:p>
            <a:r>
              <a:rPr lang="it-IT" sz="1700" b="1" i="1" dirty="0" smtClean="0">
                <a:solidFill>
                  <a:srgbClr val="0000FF"/>
                </a:solidFill>
                <a:latin typeface="Arial" pitchFamily="34" charset="0"/>
                <a:cs typeface="Arial" pitchFamily="34" charset="0"/>
              </a:rPr>
              <a:t>Altra pietra miliare per l'affermazione dei diritti umani fu la Petizione dei Diritti, inviata a Carlo I nel 1628 dal Parlamento Inglese, come dichiarazione delle libertà civili nei confronti del potere sovrano. </a:t>
            </a:r>
          </a:p>
          <a:p>
            <a:r>
              <a:rPr lang="it-IT" sz="1700" b="1" i="1" dirty="0" smtClean="0">
                <a:solidFill>
                  <a:srgbClr val="0000FF"/>
                </a:solidFill>
                <a:latin typeface="Arial" pitchFamily="34" charset="0"/>
                <a:cs typeface="Arial" pitchFamily="34" charset="0"/>
              </a:rPr>
              <a:t>La Petizione dei Diritti asseriva quattro principi: </a:t>
            </a:r>
          </a:p>
          <a:p>
            <a:pPr marL="342900" indent="-342900">
              <a:buAutoNum type="arabicParenBoth"/>
            </a:pPr>
            <a:r>
              <a:rPr lang="it-IT" sz="1700" b="1" i="1" dirty="0" smtClean="0">
                <a:solidFill>
                  <a:srgbClr val="0000FF"/>
                </a:solidFill>
                <a:latin typeface="Arial" pitchFamily="34" charset="0"/>
                <a:cs typeface="Arial" pitchFamily="34" charset="0"/>
              </a:rPr>
              <a:t>Nessuna tassa poteva essere imposta senza il consenso del Parlamento, </a:t>
            </a:r>
          </a:p>
          <a:p>
            <a:pPr marL="342900" indent="-342900">
              <a:buAutoNum type="arabicParenBoth"/>
            </a:pPr>
            <a:r>
              <a:rPr lang="it-IT" sz="1700" b="1" i="1" dirty="0" smtClean="0">
                <a:solidFill>
                  <a:srgbClr val="0000FF"/>
                </a:solidFill>
                <a:latin typeface="Arial" pitchFamily="34" charset="0"/>
                <a:cs typeface="Arial" pitchFamily="34" charset="0"/>
              </a:rPr>
              <a:t>Nessuno poteva essere imprigionato senza una prova (una riaffermazione del diritto noto come “</a:t>
            </a:r>
            <a:r>
              <a:rPr lang="it-IT" sz="1700" b="1" i="1" dirty="0" err="1" smtClean="0">
                <a:solidFill>
                  <a:srgbClr val="0000FF"/>
                </a:solidFill>
                <a:latin typeface="Arial" pitchFamily="34" charset="0"/>
                <a:cs typeface="Arial" pitchFamily="34" charset="0"/>
              </a:rPr>
              <a:t>habeas</a:t>
            </a:r>
            <a:r>
              <a:rPr lang="it-IT" sz="1700" b="1" i="1" dirty="0" smtClean="0">
                <a:solidFill>
                  <a:srgbClr val="0000FF"/>
                </a:solidFill>
                <a:latin typeface="Arial" pitchFamily="34" charset="0"/>
                <a:cs typeface="Arial" pitchFamily="34" charset="0"/>
              </a:rPr>
              <a:t> corpus”), </a:t>
            </a:r>
          </a:p>
          <a:p>
            <a:pPr marL="342900" indent="-342900">
              <a:buAutoNum type="arabicParenBoth"/>
            </a:pPr>
            <a:r>
              <a:rPr lang="it-IT" sz="1700" b="1" i="1" dirty="0" smtClean="0">
                <a:solidFill>
                  <a:srgbClr val="0000FF"/>
                </a:solidFill>
                <a:latin typeface="Arial" pitchFamily="34" charset="0"/>
                <a:cs typeface="Arial" pitchFamily="34" charset="0"/>
              </a:rPr>
              <a:t>Nessun soldato poteva essere alloggiato dai privati cittadini , </a:t>
            </a:r>
          </a:p>
          <a:p>
            <a:pPr marL="342900" indent="-342900">
              <a:buAutoNum type="arabicParenBoth"/>
            </a:pPr>
            <a:r>
              <a:rPr lang="it-IT" sz="1700" b="1" i="1" dirty="0" smtClean="0">
                <a:solidFill>
                  <a:srgbClr val="0000FF"/>
                </a:solidFill>
                <a:latin typeface="Arial" pitchFamily="34" charset="0"/>
                <a:cs typeface="Arial" pitchFamily="34" charset="0"/>
              </a:rPr>
              <a:t>La legge marziale (pena di morte per i militari) non poteva essere usata in tempo di pace.</a:t>
            </a:r>
          </a:p>
          <a:p>
            <a:pPr fontAlgn="base"/>
            <a:endParaRPr lang="it-IT" sz="1700" b="1" i="1" dirty="0" smtClean="0">
              <a:solidFill>
                <a:srgbClr val="0000FF"/>
              </a:solidFill>
              <a:latin typeface="Arial" pitchFamily="34" charset="0"/>
              <a:cs typeface="Arial" pitchFamily="34" charset="0"/>
            </a:endParaRPr>
          </a:p>
        </p:txBody>
      </p:sp>
      <p:pic>
        <p:nvPicPr>
          <p:cNvPr id="2" name="Picture 2" descr="Risultati immagini per petizione dei diritti 1628"/>
          <p:cNvPicPr>
            <a:picLocks noChangeAspect="1" noChangeArrowheads="1"/>
          </p:cNvPicPr>
          <p:nvPr/>
        </p:nvPicPr>
        <p:blipFill>
          <a:blip r:embed="rId6"/>
          <a:srcRect/>
          <a:stretch>
            <a:fillRect/>
          </a:stretch>
        </p:blipFill>
        <p:spPr bwMode="auto">
          <a:xfrm>
            <a:off x="6715140" y="285729"/>
            <a:ext cx="2137796" cy="1714512"/>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itolo 1"/>
          <p:cNvSpPr txBox="1">
            <a:spLocks/>
          </p:cNvSpPr>
          <p:nvPr/>
        </p:nvSpPr>
        <p:spPr>
          <a:xfrm>
            <a:off x="0" y="6000768"/>
            <a:ext cx="2643174" cy="35719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600" b="1" i="1" u="none" strike="noStrike" kern="1200" cap="all" spc="0" normalizeH="0" baseline="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27</a:t>
            </a:r>
            <a:r>
              <a:rPr kumimoji="0" lang="it-IT" sz="1600" b="1" i="1" u="none" strike="noStrike" kern="1200" cap="all" spc="0" normalizeH="0" noProof="0" dirty="0" smtClean="0">
                <a:ln w="500">
                  <a:solidFill>
                    <a:schemeClr val="tx2">
                      <a:shade val="20000"/>
                      <a:satMod val="120000"/>
                    </a:schemeClr>
                  </a:solidFill>
                </a:ln>
                <a:solidFill>
                  <a:srgbClr val="C00000"/>
                </a:solidFill>
                <a:effectLst/>
                <a:uLnTx/>
                <a:uFillTx/>
                <a:latin typeface="Arial Black" pitchFamily="34" charset="0"/>
                <a:ea typeface="+mj-ea"/>
                <a:cs typeface="Arial" pitchFamily="34" charset="0"/>
              </a:rPr>
              <a:t>  GENNAIO 2018</a:t>
            </a:r>
            <a:endParaRPr kumimoji="0" lang="it-IT" sz="1600" b="1" i="0" u="none" strike="noStrike" kern="1200" cap="all" spc="0" normalizeH="0" baseline="0" noProof="0" dirty="0">
              <a:ln w="500">
                <a:solidFill>
                  <a:schemeClr val="tx2">
                    <a:shade val="20000"/>
                    <a:satMod val="120000"/>
                  </a:schemeClr>
                </a:solidFill>
              </a:ln>
              <a:solidFill>
                <a:srgbClr val="C00000"/>
              </a:solidFill>
              <a:effectLst/>
              <a:uLnTx/>
              <a:uFillTx/>
              <a:latin typeface="Arial Black" pitchFamily="34" charset="0"/>
              <a:ea typeface="+mj-ea"/>
              <a:cs typeface="Arial" pitchFamily="34" charset="0"/>
            </a:endParaRPr>
          </a:p>
        </p:txBody>
      </p:sp>
      <p:sp>
        <p:nvSpPr>
          <p:cNvPr id="8" name="Segnaposto numero diapositiva 7"/>
          <p:cNvSpPr>
            <a:spLocks noGrp="1"/>
          </p:cNvSpPr>
          <p:nvPr>
            <p:ph type="sldNum" sz="quarter" idx="12"/>
          </p:nvPr>
        </p:nvSpPr>
        <p:spPr>
          <a:xfrm>
            <a:off x="8143900" y="6215082"/>
            <a:ext cx="588336" cy="228600"/>
          </a:xfrm>
        </p:spPr>
        <p:txBody>
          <a:bodyPr/>
          <a:lstStyle/>
          <a:p>
            <a:fld id="{C61271FE-F486-4AA9-907A-DB1BF178CF15}" type="slidenum">
              <a:rPr lang="it-IT" smtClean="0"/>
              <a:pPr/>
              <a:t>9</a:t>
            </a:fld>
            <a:endParaRPr lang="it-IT" dirty="0"/>
          </a:p>
        </p:txBody>
      </p:sp>
      <p:pic>
        <p:nvPicPr>
          <p:cNvPr id="21506" name="Picture 2" descr="https://www.iccrosiamirto.gov.it/joomla/images/gennaio2016/creusa.jpg"/>
          <p:cNvPicPr>
            <a:picLocks noChangeAspect="1" noChangeArrowheads="1"/>
          </p:cNvPicPr>
          <p:nvPr/>
        </p:nvPicPr>
        <p:blipFill>
          <a:blip r:embed="rId3"/>
          <a:srcRect/>
          <a:stretch>
            <a:fillRect/>
          </a:stretch>
        </p:blipFill>
        <p:spPr bwMode="auto">
          <a:xfrm>
            <a:off x="642910" y="3786190"/>
            <a:ext cx="1476372" cy="218503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42910" y="357166"/>
            <a:ext cx="1333493" cy="1333493"/>
          </a:xfrm>
          <a:prstGeom prst="rect">
            <a:avLst/>
          </a:prstGeom>
          <a:noFill/>
          <a:ln w="9525">
            <a:noFill/>
            <a:miter lim="800000"/>
            <a:headEnd/>
            <a:tailEnd/>
          </a:ln>
          <a:effectLst/>
        </p:spPr>
      </p:pic>
      <p:sp>
        <p:nvSpPr>
          <p:cNvPr id="13" name="Rettangolo 12"/>
          <p:cNvSpPr/>
          <p:nvPr/>
        </p:nvSpPr>
        <p:spPr>
          <a:xfrm>
            <a:off x="142844" y="1857364"/>
            <a:ext cx="242889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it-IT" sz="1400" b="1" i="1" dirty="0" smtClean="0">
                <a:solidFill>
                  <a:srgbClr val="FFFF00"/>
                </a:solidFill>
              </a:rPr>
              <a:t>IL GIORNO DELLA MEMORIA 2018</a:t>
            </a:r>
          </a:p>
          <a:p>
            <a:pPr lvl="0" algn="ctr" eaLnBrk="0" fontAlgn="base" hangingPunct="0">
              <a:spcBef>
                <a:spcPct val="0"/>
              </a:spcBef>
              <a:spcAft>
                <a:spcPct val="0"/>
              </a:spcAft>
            </a:pPr>
            <a:r>
              <a:rPr lang="it-IT" sz="1400" b="1" i="1" dirty="0" smtClean="0">
                <a:solidFill>
                  <a:srgbClr val="FFFF00"/>
                </a:solidFill>
              </a:rPr>
              <a:t>NEL 70° ANNIVERSARIO DELLA DICHIARAZIONE UNIVERSALE DEI DIRITTI DELL'UOMO</a:t>
            </a:r>
          </a:p>
          <a:p>
            <a:pPr lvl="0" algn="ctr" eaLnBrk="0" fontAlgn="base" hangingPunct="0">
              <a:spcBef>
                <a:spcPct val="0"/>
              </a:spcBef>
              <a:spcAft>
                <a:spcPct val="0"/>
              </a:spcAft>
            </a:pPr>
            <a:r>
              <a:rPr lang="it-IT" sz="1400" b="1" i="1" dirty="0" smtClean="0">
                <a:solidFill>
                  <a:srgbClr val="FFFF00"/>
                </a:solidFill>
              </a:rPr>
              <a:t>Nazioni Unite, </a:t>
            </a:r>
          </a:p>
          <a:p>
            <a:pPr lvl="0" algn="ctr" eaLnBrk="0" fontAlgn="base" hangingPunct="0">
              <a:spcBef>
                <a:spcPct val="0"/>
              </a:spcBef>
              <a:spcAft>
                <a:spcPct val="0"/>
              </a:spcAft>
            </a:pPr>
            <a:r>
              <a:rPr lang="it-IT" sz="1400" b="1" i="1" dirty="0" smtClean="0">
                <a:solidFill>
                  <a:srgbClr val="FFFF00"/>
                </a:solidFill>
              </a:rPr>
              <a:t>10 dicembre 1948</a:t>
            </a:r>
          </a:p>
        </p:txBody>
      </p:sp>
      <p:sp>
        <p:nvSpPr>
          <p:cNvPr id="1027" name="Rectangle 3"/>
          <p:cNvSpPr>
            <a:spLocks noChangeArrowheads="1"/>
          </p:cNvSpPr>
          <p:nvPr/>
        </p:nvSpPr>
        <p:spPr bwMode="auto">
          <a:xfrm>
            <a:off x="3000364" y="571480"/>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a typeface="Calibri" pitchFamily="34" charset="0"/>
                <a:cs typeface="Times New Roman" pitchFamily="18" charset="0"/>
              </a:rPr>
              <a:t>I DIRITTI </a:t>
            </a:r>
            <a:r>
              <a:rPr kumimoji="0" lang="it-IT" sz="3200" b="1" i="1" u="none" strike="noStrike" cap="none" normalizeH="0" baseline="0" dirty="0" smtClean="0">
                <a:ln>
                  <a:noFill/>
                </a:ln>
                <a:solidFill>
                  <a:srgbClr val="00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UMANI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b="1" i="1" dirty="0" smtClean="0">
                <a:solidFill>
                  <a:srgbClr val="FFFF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cs typeface="Times New Roman" pitchFamily="18" charset="0"/>
              </a:rPr>
              <a:t>Un po’ di storia</a:t>
            </a:r>
            <a:endParaRPr kumimoji="0" lang="it-IT"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9" name="Rettangolo 8"/>
          <p:cNvSpPr/>
          <p:nvPr/>
        </p:nvSpPr>
        <p:spPr>
          <a:xfrm>
            <a:off x="2786050" y="2214554"/>
            <a:ext cx="6143668" cy="442915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t-IT" sz="800" b="1" i="1" dirty="0" smtClean="0">
              <a:solidFill>
                <a:srgbClr val="C00000"/>
              </a:solidFill>
              <a:latin typeface="Arial" pitchFamily="34" charset="0"/>
              <a:cs typeface="Arial" pitchFamily="34" charset="0"/>
            </a:endParaRPr>
          </a:p>
          <a:p>
            <a:pPr algn="ctr"/>
            <a:r>
              <a:rPr lang="it-IT" b="1" i="1" dirty="0" smtClean="0">
                <a:solidFill>
                  <a:srgbClr val="C00000"/>
                </a:solidFill>
                <a:latin typeface="Arial" pitchFamily="34" charset="0"/>
                <a:cs typeface="Arial" pitchFamily="34" charset="0"/>
              </a:rPr>
              <a:t>La "CARTA DEI DIRITTI“ - 1787</a:t>
            </a:r>
          </a:p>
          <a:p>
            <a:r>
              <a:rPr lang="it-IT" sz="1700" b="1" i="1" dirty="0" smtClean="0">
                <a:solidFill>
                  <a:srgbClr val="0000FF"/>
                </a:solidFill>
                <a:latin typeface="Arial" pitchFamily="34" charset="0"/>
                <a:cs typeface="Arial" pitchFamily="34" charset="0"/>
              </a:rPr>
              <a:t>Nel </a:t>
            </a:r>
            <a:r>
              <a:rPr lang="it-IT" sz="1700" b="1" i="1" dirty="0" smtClean="0">
                <a:solidFill>
                  <a:srgbClr val="C00000"/>
                </a:solidFill>
                <a:latin typeface="Arial" pitchFamily="34" charset="0"/>
                <a:cs typeface="Arial" pitchFamily="34" charset="0"/>
              </a:rPr>
              <a:t>1787</a:t>
            </a:r>
            <a:r>
              <a:rPr lang="it-IT" sz="1700" b="1" i="1" dirty="0" smtClean="0">
                <a:solidFill>
                  <a:srgbClr val="0000FF"/>
                </a:solidFill>
                <a:latin typeface="Arial" pitchFamily="34" charset="0"/>
                <a:cs typeface="Arial" pitchFamily="34" charset="0"/>
              </a:rPr>
              <a:t> a Filadelfia fu approvata la </a:t>
            </a:r>
            <a:r>
              <a:rPr lang="it-IT" sz="1700" b="1" i="1" dirty="0" smtClean="0">
                <a:solidFill>
                  <a:srgbClr val="C00000"/>
                </a:solidFill>
                <a:latin typeface="Arial" pitchFamily="34" charset="0"/>
                <a:cs typeface="Arial" pitchFamily="34" charset="0"/>
              </a:rPr>
              <a:t>Costituzione degli Stati Uniti d’America</a:t>
            </a:r>
            <a:r>
              <a:rPr lang="it-IT" sz="1700" b="1" i="1" dirty="0" smtClean="0">
                <a:solidFill>
                  <a:srgbClr val="0000FF"/>
                </a:solidFill>
                <a:latin typeface="Arial" pitchFamily="34" charset="0"/>
                <a:cs typeface="Arial" pitchFamily="34" charset="0"/>
              </a:rPr>
              <a:t>,  la più antica costituzione nazionale scritta, attualmente ancora in uso. </a:t>
            </a:r>
          </a:p>
          <a:p>
            <a:r>
              <a:rPr lang="it-IT" sz="1700" b="1" i="1" dirty="0" smtClean="0">
                <a:solidFill>
                  <a:srgbClr val="0000FF"/>
                </a:solidFill>
                <a:latin typeface="Arial" pitchFamily="34" charset="0"/>
                <a:cs typeface="Arial" pitchFamily="34" charset="0"/>
              </a:rPr>
              <a:t>I primi 10 emendamenti della Costituzione costituiscono la cosiddetta </a:t>
            </a:r>
            <a:r>
              <a:rPr lang="it-IT" sz="1700" b="1" i="1" dirty="0" smtClean="0">
                <a:solidFill>
                  <a:srgbClr val="C00000"/>
                </a:solidFill>
                <a:latin typeface="Arial" pitchFamily="34" charset="0"/>
                <a:cs typeface="Arial" pitchFamily="34" charset="0"/>
              </a:rPr>
              <a:t>"Carta dei Diritti". </a:t>
            </a:r>
            <a:r>
              <a:rPr lang="it-IT" sz="1700" b="1" i="1" dirty="0" smtClean="0">
                <a:solidFill>
                  <a:srgbClr val="0000FF"/>
                </a:solidFill>
                <a:latin typeface="Arial" pitchFamily="34" charset="0"/>
                <a:cs typeface="Arial" pitchFamily="34" charset="0"/>
              </a:rPr>
              <a:t>Essi limitano i poteri del governo e proteggono i diritti di tutti i cittadini. </a:t>
            </a:r>
          </a:p>
          <a:p>
            <a:r>
              <a:rPr lang="it-IT" sz="1700" b="1" i="1" dirty="0" smtClean="0">
                <a:solidFill>
                  <a:srgbClr val="0000FF"/>
                </a:solidFill>
                <a:latin typeface="Arial" pitchFamily="34" charset="0"/>
                <a:cs typeface="Arial" pitchFamily="34" charset="0"/>
              </a:rPr>
              <a:t>La Carta dei Diritti protegge la libertà di parola e di religione, il diritto di possedere e portare armi, la libertà di riunione e la libertà di petizione. Proibisce immotivate perquisizioni e confische di beni, punizioni crudeli e inconsuete, e l’autoincriminazione per tortura. Proibisce al governo federale di privare qualsiasi persona della propria vita, della libertà o della proprietà senza un regolare processo. </a:t>
            </a:r>
          </a:p>
          <a:p>
            <a:pPr fontAlgn="base"/>
            <a:endParaRPr lang="it-IT" sz="1700" b="1" i="1" dirty="0" smtClean="0">
              <a:solidFill>
                <a:srgbClr val="0000FF"/>
              </a:solidFill>
              <a:latin typeface="Arial" pitchFamily="34" charset="0"/>
              <a:cs typeface="Arial" pitchFamily="34" charset="0"/>
            </a:endParaRPr>
          </a:p>
        </p:txBody>
      </p:sp>
      <p:pic>
        <p:nvPicPr>
          <p:cNvPr id="3" name="Picture 2" descr="Risultati immagini per carta dei diritti costituzione usa"/>
          <p:cNvPicPr>
            <a:picLocks noChangeAspect="1" noChangeArrowheads="1"/>
          </p:cNvPicPr>
          <p:nvPr/>
        </p:nvPicPr>
        <p:blipFill>
          <a:blip r:embed="rId6"/>
          <a:srcRect/>
          <a:stretch>
            <a:fillRect/>
          </a:stretch>
        </p:blipFill>
        <p:spPr bwMode="auto">
          <a:xfrm>
            <a:off x="6357950" y="214290"/>
            <a:ext cx="2494001" cy="1785926"/>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2195</TotalTime>
  <Words>2472</Words>
  <Application>Microsoft Office PowerPoint</Application>
  <PresentationFormat>Presentazione su schermo (4:3)</PresentationFormat>
  <Paragraphs>395</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Mito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CIRCOLO CULTURALE - RICREATIVO "UMBERTO ZANOTTI BIANCO" MIRTO CROSIA</dc:title>
  <dc:creator>Rizzo Franco</dc:creator>
  <cp:lastModifiedBy>Rizzo Franco</cp:lastModifiedBy>
  <cp:revision>169</cp:revision>
  <dcterms:created xsi:type="dcterms:W3CDTF">2016-03-02T15:41:48Z</dcterms:created>
  <dcterms:modified xsi:type="dcterms:W3CDTF">2018-01-28T11:48:47Z</dcterms:modified>
</cp:coreProperties>
</file>